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6" r:id="rId1"/>
  </p:sldMasterIdLst>
  <p:notesMasterIdLst>
    <p:notesMasterId r:id="rId38"/>
  </p:notesMasterIdLst>
  <p:sldIdLst>
    <p:sldId id="256" r:id="rId2"/>
    <p:sldId id="301" r:id="rId3"/>
    <p:sldId id="303" r:id="rId4"/>
    <p:sldId id="286" r:id="rId5"/>
    <p:sldId id="258" r:id="rId6"/>
    <p:sldId id="300" r:id="rId7"/>
    <p:sldId id="292" r:id="rId8"/>
    <p:sldId id="259" r:id="rId9"/>
    <p:sldId id="287" r:id="rId10"/>
    <p:sldId id="257" r:id="rId11"/>
    <p:sldId id="302" r:id="rId12"/>
    <p:sldId id="293" r:id="rId13"/>
    <p:sldId id="263" r:id="rId14"/>
    <p:sldId id="295" r:id="rId15"/>
    <p:sldId id="296" r:id="rId16"/>
    <p:sldId id="297" r:id="rId17"/>
    <p:sldId id="264" r:id="rId18"/>
    <p:sldId id="294" r:id="rId19"/>
    <p:sldId id="266" r:id="rId20"/>
    <p:sldId id="298" r:id="rId21"/>
    <p:sldId id="270" r:id="rId22"/>
    <p:sldId id="299" r:id="rId23"/>
    <p:sldId id="272" r:id="rId24"/>
    <p:sldId id="273" r:id="rId25"/>
    <p:sldId id="275" r:id="rId26"/>
    <p:sldId id="277" r:id="rId27"/>
    <p:sldId id="278" r:id="rId28"/>
    <p:sldId id="279" r:id="rId29"/>
    <p:sldId id="280" r:id="rId30"/>
    <p:sldId id="281" r:id="rId31"/>
    <p:sldId id="282" r:id="rId32"/>
    <p:sldId id="283" r:id="rId33"/>
    <p:sldId id="284" r:id="rId34"/>
    <p:sldId id="304" r:id="rId35"/>
    <p:sldId id="306" r:id="rId36"/>
    <p:sldId id="262" r:id="rId3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5522" autoAdjust="0"/>
  </p:normalViewPr>
  <p:slideViewPr>
    <p:cSldViewPr snapToGrid="0" snapToObjects="1">
      <p:cViewPr varScale="1">
        <p:scale>
          <a:sx n="72" d="100"/>
          <a:sy n="72" d="100"/>
        </p:scale>
        <p:origin x="-1992" y="-12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968"/>
    </p:cViewPr>
  </p:sorter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notesMaster" Target="notesMasters/notesMaster1.xml"/><Relationship Id="rId39" Type="http://schemas.openxmlformats.org/officeDocument/2006/relationships/printerSettings" Target="printerSettings/printerSettings1.bin"/><Relationship Id="rId40" Type="http://schemas.openxmlformats.org/officeDocument/2006/relationships/presProps" Target="presProps.xml"/><Relationship Id="rId41" Type="http://schemas.openxmlformats.org/officeDocument/2006/relationships/viewProps" Target="viewProps.xml"/><Relationship Id="rId42" Type="http://schemas.openxmlformats.org/officeDocument/2006/relationships/theme" Target="theme/theme1.xml"/><Relationship Id="rId43"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B2E1742-E813-E342-BC57-28B7B155B810}" type="doc">
      <dgm:prSet loTypeId="urn:microsoft.com/office/officeart/2005/8/layout/cycle1" loCatId="" qsTypeId="urn:microsoft.com/office/officeart/2005/8/quickstyle/simple1" qsCatId="simple" csTypeId="urn:microsoft.com/office/officeart/2005/8/colors/accent1_2" csCatId="accent1" phldr="1"/>
      <dgm:spPr/>
      <dgm:t>
        <a:bodyPr/>
        <a:lstStyle/>
        <a:p>
          <a:endParaRPr lang="en-US"/>
        </a:p>
      </dgm:t>
    </dgm:pt>
    <dgm:pt modelId="{39106A53-BB95-5741-B739-3C6FC3271282}">
      <dgm:prSet phldrT="[Text]" custT="1"/>
      <dgm:spPr>
        <a:solidFill>
          <a:srgbClr val="EEECE1"/>
        </a:solidFill>
      </dgm:spPr>
      <dgm:t>
        <a:bodyPr/>
        <a:lstStyle/>
        <a:p>
          <a:pPr>
            <a:spcAft>
              <a:spcPts val="0"/>
            </a:spcAft>
          </a:pPr>
          <a:r>
            <a:rPr lang="en-US" sz="2800" dirty="0" smtClean="0">
              <a:latin typeface="Arial Unicode MS"/>
              <a:cs typeface="Arial Unicode MS"/>
            </a:rPr>
            <a:t>Examine Standards</a:t>
          </a:r>
        </a:p>
        <a:p>
          <a:pPr>
            <a:spcAft>
              <a:spcPct val="35000"/>
            </a:spcAft>
          </a:pPr>
          <a:r>
            <a:rPr lang="en-US" sz="1800" dirty="0" smtClean="0">
              <a:latin typeface="Arial Unicode MS"/>
              <a:cs typeface="Arial Unicode MS"/>
            </a:rPr>
            <a:t>Domains 1 &amp; 4</a:t>
          </a:r>
          <a:endParaRPr lang="en-US" sz="1800" dirty="0">
            <a:latin typeface="Arial Unicode MS"/>
            <a:cs typeface="Arial Unicode MS"/>
          </a:endParaRPr>
        </a:p>
      </dgm:t>
    </dgm:pt>
    <dgm:pt modelId="{20944C07-BF0B-F346-8D16-92961B99CA48}" type="parTrans" cxnId="{211FA798-0AC5-EF46-80F5-4A03C32A53F6}">
      <dgm:prSet/>
      <dgm:spPr/>
      <dgm:t>
        <a:bodyPr/>
        <a:lstStyle/>
        <a:p>
          <a:endParaRPr lang="en-US"/>
        </a:p>
      </dgm:t>
    </dgm:pt>
    <dgm:pt modelId="{AE481BFB-A71A-4B42-AB55-E64E5BF97C78}" type="sibTrans" cxnId="{211FA798-0AC5-EF46-80F5-4A03C32A53F6}">
      <dgm:prSet/>
      <dgm:spPr/>
      <dgm:t>
        <a:bodyPr/>
        <a:lstStyle/>
        <a:p>
          <a:endParaRPr lang="en-US"/>
        </a:p>
      </dgm:t>
    </dgm:pt>
    <dgm:pt modelId="{561A82A5-47E0-8C40-8002-C41F4613C27B}">
      <dgm:prSet phldrT="[Text]" custT="1"/>
      <dgm:spPr>
        <a:solidFill>
          <a:srgbClr val="EEECE1"/>
        </a:solidFill>
      </dgm:spPr>
      <dgm:t>
        <a:bodyPr/>
        <a:lstStyle/>
        <a:p>
          <a:pPr>
            <a:spcAft>
              <a:spcPts val="0"/>
            </a:spcAft>
          </a:pPr>
          <a:r>
            <a:rPr lang="en-US" sz="2800" dirty="0" smtClean="0">
              <a:latin typeface="Arial Unicode MS"/>
              <a:cs typeface="Arial Unicode MS"/>
            </a:rPr>
            <a:t>Analyze Assessment of Standards</a:t>
          </a:r>
        </a:p>
        <a:p>
          <a:pPr>
            <a:spcAft>
              <a:spcPts val="0"/>
            </a:spcAft>
          </a:pPr>
          <a:r>
            <a:rPr lang="en-US" sz="1800" dirty="0" smtClean="0">
              <a:latin typeface="Arial Unicode MS"/>
              <a:cs typeface="Arial Unicode MS"/>
            </a:rPr>
            <a:t>Domains 1 &amp; 4</a:t>
          </a:r>
          <a:endParaRPr lang="en-US" sz="1800" dirty="0">
            <a:latin typeface="Arial Unicode MS"/>
            <a:cs typeface="Arial Unicode MS"/>
          </a:endParaRPr>
        </a:p>
      </dgm:t>
    </dgm:pt>
    <dgm:pt modelId="{B84DD42D-9AB2-EC4D-A94D-B74EF9FD6A0C}" type="parTrans" cxnId="{DF6458A0-41DF-A742-811B-03A0416E12DE}">
      <dgm:prSet/>
      <dgm:spPr/>
      <dgm:t>
        <a:bodyPr/>
        <a:lstStyle/>
        <a:p>
          <a:endParaRPr lang="en-US"/>
        </a:p>
      </dgm:t>
    </dgm:pt>
    <dgm:pt modelId="{A1A612FE-9248-DD41-A63B-A59F6E950AF3}" type="sibTrans" cxnId="{DF6458A0-41DF-A742-811B-03A0416E12DE}">
      <dgm:prSet/>
      <dgm:spPr/>
      <dgm:t>
        <a:bodyPr/>
        <a:lstStyle/>
        <a:p>
          <a:endParaRPr lang="en-US"/>
        </a:p>
      </dgm:t>
    </dgm:pt>
    <dgm:pt modelId="{0CFAB30B-EDCA-504B-9FA5-CF17139D96E8}">
      <dgm:prSet phldrT="[Text]" custT="1"/>
      <dgm:spPr>
        <a:solidFill>
          <a:srgbClr val="EEECE1"/>
        </a:solidFill>
      </dgm:spPr>
      <dgm:t>
        <a:bodyPr/>
        <a:lstStyle/>
        <a:p>
          <a:pPr>
            <a:spcAft>
              <a:spcPts val="0"/>
            </a:spcAft>
          </a:pPr>
          <a:r>
            <a:rPr lang="en-US" sz="2800" dirty="0" smtClean="0">
              <a:latin typeface="Arial Unicode MS"/>
              <a:cs typeface="Arial Unicode MS"/>
            </a:rPr>
            <a:t>Build Lessons for Assessment Success</a:t>
          </a:r>
        </a:p>
        <a:p>
          <a:pPr>
            <a:spcAft>
              <a:spcPts val="0"/>
            </a:spcAft>
          </a:pPr>
          <a:r>
            <a:rPr lang="en-US" sz="1800" dirty="0" smtClean="0">
              <a:latin typeface="Arial Unicode MS"/>
              <a:cs typeface="Arial Unicode MS"/>
            </a:rPr>
            <a:t>Domains 1 &amp; 4</a:t>
          </a:r>
          <a:endParaRPr lang="en-US" sz="1800" dirty="0">
            <a:latin typeface="Arial Unicode MS"/>
            <a:cs typeface="Arial Unicode MS"/>
          </a:endParaRPr>
        </a:p>
      </dgm:t>
    </dgm:pt>
    <dgm:pt modelId="{99DDF3AC-6423-394C-85C5-6344E154D044}" type="parTrans" cxnId="{6604C19E-3646-8A44-83D4-406EB165FE16}">
      <dgm:prSet/>
      <dgm:spPr/>
      <dgm:t>
        <a:bodyPr/>
        <a:lstStyle/>
        <a:p>
          <a:endParaRPr lang="en-US"/>
        </a:p>
      </dgm:t>
    </dgm:pt>
    <dgm:pt modelId="{2A1C231C-9040-024A-957E-1D498D7C2591}" type="sibTrans" cxnId="{6604C19E-3646-8A44-83D4-406EB165FE16}">
      <dgm:prSet/>
      <dgm:spPr/>
      <dgm:t>
        <a:bodyPr/>
        <a:lstStyle/>
        <a:p>
          <a:endParaRPr lang="en-US"/>
        </a:p>
      </dgm:t>
    </dgm:pt>
    <dgm:pt modelId="{4CF3D4F9-5D3A-FE4A-B0D6-0BD7E7F3B196}">
      <dgm:prSet phldrT="[Text]" custT="1"/>
      <dgm:spPr>
        <a:solidFill>
          <a:srgbClr val="EEECE1"/>
        </a:solidFill>
      </dgm:spPr>
      <dgm:t>
        <a:bodyPr/>
        <a:lstStyle/>
        <a:p>
          <a:pPr>
            <a:spcAft>
              <a:spcPts val="0"/>
            </a:spcAft>
          </a:pPr>
          <a:r>
            <a:rPr lang="en-US" sz="2800" dirty="0" smtClean="0">
              <a:latin typeface="Arial Unicode MS"/>
              <a:cs typeface="Arial Unicode MS"/>
            </a:rPr>
            <a:t>Teach Lessons for Assessment Success</a:t>
          </a:r>
        </a:p>
        <a:p>
          <a:pPr>
            <a:spcAft>
              <a:spcPts val="0"/>
            </a:spcAft>
          </a:pPr>
          <a:r>
            <a:rPr lang="en-US" sz="1800" dirty="0" smtClean="0">
              <a:latin typeface="Arial Unicode MS"/>
              <a:cs typeface="Arial Unicode MS"/>
            </a:rPr>
            <a:t>Domains 2 &amp; 3</a:t>
          </a:r>
          <a:endParaRPr lang="en-US" sz="1800" dirty="0">
            <a:latin typeface="Arial Unicode MS"/>
            <a:cs typeface="Arial Unicode MS"/>
          </a:endParaRPr>
        </a:p>
      </dgm:t>
    </dgm:pt>
    <dgm:pt modelId="{09775B79-F47E-0C4C-AFBB-30C74B3FA823}" type="parTrans" cxnId="{BF8C35CA-DDE1-B743-9000-4E3942EFF276}">
      <dgm:prSet/>
      <dgm:spPr/>
      <dgm:t>
        <a:bodyPr/>
        <a:lstStyle/>
        <a:p>
          <a:endParaRPr lang="en-US"/>
        </a:p>
      </dgm:t>
    </dgm:pt>
    <dgm:pt modelId="{7BC1D28A-090D-3244-B4DD-98C066E95D62}" type="sibTrans" cxnId="{BF8C35CA-DDE1-B743-9000-4E3942EFF276}">
      <dgm:prSet/>
      <dgm:spPr/>
      <dgm:t>
        <a:bodyPr/>
        <a:lstStyle/>
        <a:p>
          <a:endParaRPr lang="en-US"/>
        </a:p>
      </dgm:t>
    </dgm:pt>
    <dgm:pt modelId="{F6E04BF2-499B-A940-BDB7-035F6DC295A2}">
      <dgm:prSet phldrT="[Text]" custT="1"/>
      <dgm:spPr>
        <a:solidFill>
          <a:srgbClr val="EEECE1"/>
        </a:solidFill>
      </dgm:spPr>
      <dgm:t>
        <a:bodyPr/>
        <a:lstStyle/>
        <a:p>
          <a:pPr>
            <a:spcAft>
              <a:spcPts val="0"/>
            </a:spcAft>
          </a:pPr>
          <a:r>
            <a:rPr lang="en-US" sz="2800" dirty="0" smtClean="0">
              <a:latin typeface="Arial Unicode MS"/>
              <a:cs typeface="Arial Unicode MS"/>
            </a:rPr>
            <a:t>Conduct Assessment</a:t>
          </a:r>
        </a:p>
        <a:p>
          <a:pPr>
            <a:spcAft>
              <a:spcPts val="0"/>
            </a:spcAft>
          </a:pPr>
          <a:r>
            <a:rPr lang="en-US" sz="1800" dirty="0" smtClean="0">
              <a:latin typeface="Arial Unicode MS"/>
              <a:cs typeface="Arial Unicode MS"/>
            </a:rPr>
            <a:t>Domain 3</a:t>
          </a:r>
          <a:endParaRPr lang="en-US" sz="1800" dirty="0">
            <a:latin typeface="Arial Unicode MS"/>
            <a:cs typeface="Arial Unicode MS"/>
          </a:endParaRPr>
        </a:p>
      </dgm:t>
    </dgm:pt>
    <dgm:pt modelId="{8A01F652-9952-D240-9340-C753DCC95498}" type="parTrans" cxnId="{14ADDCDE-F05F-E146-86AB-B7E6B91766D4}">
      <dgm:prSet/>
      <dgm:spPr/>
      <dgm:t>
        <a:bodyPr/>
        <a:lstStyle/>
        <a:p>
          <a:endParaRPr lang="en-US"/>
        </a:p>
      </dgm:t>
    </dgm:pt>
    <dgm:pt modelId="{C4A59EB4-B151-AA42-87BB-0C69EE41AD62}" type="sibTrans" cxnId="{14ADDCDE-F05F-E146-86AB-B7E6B91766D4}">
      <dgm:prSet/>
      <dgm:spPr/>
      <dgm:t>
        <a:bodyPr/>
        <a:lstStyle/>
        <a:p>
          <a:endParaRPr lang="en-US"/>
        </a:p>
      </dgm:t>
    </dgm:pt>
    <dgm:pt modelId="{B6B4F004-5827-4E46-84DF-452822624A5D}">
      <dgm:prSet phldrT="[Text]" custT="1"/>
      <dgm:spPr>
        <a:solidFill>
          <a:srgbClr val="EEECE1"/>
        </a:solidFill>
      </dgm:spPr>
      <dgm:t>
        <a:bodyPr/>
        <a:lstStyle/>
        <a:p>
          <a:pPr>
            <a:spcAft>
              <a:spcPts val="0"/>
            </a:spcAft>
          </a:pPr>
          <a:r>
            <a:rPr lang="en-US" sz="2800" dirty="0" smtClean="0">
              <a:latin typeface="Arial Unicode MS"/>
              <a:cs typeface="Arial Unicode MS"/>
            </a:rPr>
            <a:t>Analyze Assessment Results &amp; Respond</a:t>
          </a:r>
        </a:p>
        <a:p>
          <a:pPr>
            <a:spcAft>
              <a:spcPts val="0"/>
            </a:spcAft>
          </a:pPr>
          <a:r>
            <a:rPr lang="en-US" sz="1800" dirty="0" smtClean="0">
              <a:latin typeface="Arial Unicode MS"/>
              <a:cs typeface="Arial Unicode MS"/>
            </a:rPr>
            <a:t>Domains 1, 3, &amp; 4</a:t>
          </a:r>
          <a:endParaRPr lang="en-US" sz="1800" dirty="0">
            <a:latin typeface="Arial Unicode MS"/>
            <a:cs typeface="Arial Unicode MS"/>
          </a:endParaRPr>
        </a:p>
      </dgm:t>
    </dgm:pt>
    <dgm:pt modelId="{5CFA289E-75E3-9042-A927-66CC9A8880C2}" type="parTrans" cxnId="{1A94C415-2074-C94E-A1CA-2BF4AD54C404}">
      <dgm:prSet/>
      <dgm:spPr/>
      <dgm:t>
        <a:bodyPr/>
        <a:lstStyle/>
        <a:p>
          <a:endParaRPr lang="en-US"/>
        </a:p>
      </dgm:t>
    </dgm:pt>
    <dgm:pt modelId="{B72B6543-8589-C040-B5CD-50C634B90BF0}" type="sibTrans" cxnId="{1A94C415-2074-C94E-A1CA-2BF4AD54C404}">
      <dgm:prSet/>
      <dgm:spPr/>
      <dgm:t>
        <a:bodyPr/>
        <a:lstStyle/>
        <a:p>
          <a:endParaRPr lang="en-US"/>
        </a:p>
      </dgm:t>
    </dgm:pt>
    <dgm:pt modelId="{A1848476-3467-8F4E-9E4B-59B9324E645B}" type="pres">
      <dgm:prSet presAssocID="{0B2E1742-E813-E342-BC57-28B7B155B810}" presName="cycle" presStyleCnt="0">
        <dgm:presLayoutVars>
          <dgm:dir/>
          <dgm:resizeHandles val="exact"/>
        </dgm:presLayoutVars>
      </dgm:prSet>
      <dgm:spPr/>
      <dgm:t>
        <a:bodyPr/>
        <a:lstStyle/>
        <a:p>
          <a:endParaRPr lang="en-US"/>
        </a:p>
      </dgm:t>
    </dgm:pt>
    <dgm:pt modelId="{849B9D35-DAF1-994D-9B3D-860F40D3CF0E}" type="pres">
      <dgm:prSet presAssocID="{39106A53-BB95-5741-B739-3C6FC3271282}" presName="dummy" presStyleCnt="0"/>
      <dgm:spPr/>
      <dgm:t>
        <a:bodyPr/>
        <a:lstStyle/>
        <a:p>
          <a:endParaRPr lang="en-US"/>
        </a:p>
      </dgm:t>
    </dgm:pt>
    <dgm:pt modelId="{FA830895-0582-DD41-B4A7-0685489EC6F6}" type="pres">
      <dgm:prSet presAssocID="{39106A53-BB95-5741-B739-3C6FC3271282}" presName="node" presStyleLbl="revTx" presStyleIdx="0" presStyleCnt="6" custScaleX="181714" custScaleY="75780" custRadScaleRad="102529" custRadScaleInc="46943">
        <dgm:presLayoutVars>
          <dgm:bulletEnabled val="1"/>
        </dgm:presLayoutVars>
      </dgm:prSet>
      <dgm:spPr/>
      <dgm:t>
        <a:bodyPr/>
        <a:lstStyle/>
        <a:p>
          <a:endParaRPr lang="en-US"/>
        </a:p>
      </dgm:t>
    </dgm:pt>
    <dgm:pt modelId="{57085764-6B96-7840-940B-5EE34F932F5C}" type="pres">
      <dgm:prSet presAssocID="{AE481BFB-A71A-4B42-AB55-E64E5BF97C78}" presName="sibTrans" presStyleLbl="node1" presStyleIdx="0" presStyleCnt="6"/>
      <dgm:spPr/>
      <dgm:t>
        <a:bodyPr/>
        <a:lstStyle/>
        <a:p>
          <a:endParaRPr lang="en-US"/>
        </a:p>
      </dgm:t>
    </dgm:pt>
    <dgm:pt modelId="{AE250C14-37A3-F247-93BC-08E7B30A8D48}" type="pres">
      <dgm:prSet presAssocID="{561A82A5-47E0-8C40-8002-C41F4613C27B}" presName="dummy" presStyleCnt="0"/>
      <dgm:spPr/>
      <dgm:t>
        <a:bodyPr/>
        <a:lstStyle/>
        <a:p>
          <a:endParaRPr lang="en-US"/>
        </a:p>
      </dgm:t>
    </dgm:pt>
    <dgm:pt modelId="{2D077E9C-3682-C947-9A3D-C0D2FFB14725}" type="pres">
      <dgm:prSet presAssocID="{561A82A5-47E0-8C40-8002-C41F4613C27B}" presName="node" presStyleLbl="revTx" presStyleIdx="1" presStyleCnt="6" custScaleX="188426" custScaleY="109562" custRadScaleRad="109438" custRadScaleInc="-4080">
        <dgm:presLayoutVars>
          <dgm:bulletEnabled val="1"/>
        </dgm:presLayoutVars>
      </dgm:prSet>
      <dgm:spPr/>
      <dgm:t>
        <a:bodyPr/>
        <a:lstStyle/>
        <a:p>
          <a:endParaRPr lang="en-US"/>
        </a:p>
      </dgm:t>
    </dgm:pt>
    <dgm:pt modelId="{F10F8DC5-5358-774B-BBE8-E8B16C427882}" type="pres">
      <dgm:prSet presAssocID="{A1A612FE-9248-DD41-A63B-A59F6E950AF3}" presName="sibTrans" presStyleLbl="node1" presStyleIdx="1" presStyleCnt="6"/>
      <dgm:spPr/>
      <dgm:t>
        <a:bodyPr/>
        <a:lstStyle/>
        <a:p>
          <a:endParaRPr lang="en-US"/>
        </a:p>
      </dgm:t>
    </dgm:pt>
    <dgm:pt modelId="{C1DF6B9B-A93C-7145-BD14-1ECD3F5735A6}" type="pres">
      <dgm:prSet presAssocID="{0CFAB30B-EDCA-504B-9FA5-CF17139D96E8}" presName="dummy" presStyleCnt="0"/>
      <dgm:spPr/>
      <dgm:t>
        <a:bodyPr/>
        <a:lstStyle/>
        <a:p>
          <a:endParaRPr lang="en-US"/>
        </a:p>
      </dgm:t>
    </dgm:pt>
    <dgm:pt modelId="{EE93930E-F665-2941-AEEE-BAB0390ABE88}" type="pres">
      <dgm:prSet presAssocID="{0CFAB30B-EDCA-504B-9FA5-CF17139D96E8}" presName="node" presStyleLbl="revTx" presStyleIdx="2" presStyleCnt="6" custScaleX="238774" custScaleY="114475" custRadScaleRad="111438" custRadScaleInc="-65580">
        <dgm:presLayoutVars>
          <dgm:bulletEnabled val="1"/>
        </dgm:presLayoutVars>
      </dgm:prSet>
      <dgm:spPr/>
      <dgm:t>
        <a:bodyPr/>
        <a:lstStyle/>
        <a:p>
          <a:endParaRPr lang="en-US"/>
        </a:p>
      </dgm:t>
    </dgm:pt>
    <dgm:pt modelId="{177C7CD6-EE2F-F34C-A650-9DF0AF238879}" type="pres">
      <dgm:prSet presAssocID="{2A1C231C-9040-024A-957E-1D498D7C2591}" presName="sibTrans" presStyleLbl="node1" presStyleIdx="2" presStyleCnt="6" custLinFactNeighborX="-1424" custLinFactNeighborY="-5890"/>
      <dgm:spPr/>
      <dgm:t>
        <a:bodyPr/>
        <a:lstStyle/>
        <a:p>
          <a:endParaRPr lang="en-US"/>
        </a:p>
      </dgm:t>
    </dgm:pt>
    <dgm:pt modelId="{4AFC1C7F-0A5A-E74F-8375-7F7F0A17AD58}" type="pres">
      <dgm:prSet presAssocID="{4CF3D4F9-5D3A-FE4A-B0D6-0BD7E7F3B196}" presName="dummy" presStyleCnt="0"/>
      <dgm:spPr/>
      <dgm:t>
        <a:bodyPr/>
        <a:lstStyle/>
        <a:p>
          <a:endParaRPr lang="en-US"/>
        </a:p>
      </dgm:t>
    </dgm:pt>
    <dgm:pt modelId="{F1006F60-A334-4945-860E-B61B4B967C4A}" type="pres">
      <dgm:prSet presAssocID="{4CF3D4F9-5D3A-FE4A-B0D6-0BD7E7F3B196}" presName="node" presStyleLbl="revTx" presStyleIdx="3" presStyleCnt="6" custScaleX="204343" custScaleY="114726" custRadScaleRad="104076" custRadScaleInc="38450">
        <dgm:presLayoutVars>
          <dgm:bulletEnabled val="1"/>
        </dgm:presLayoutVars>
      </dgm:prSet>
      <dgm:spPr/>
      <dgm:t>
        <a:bodyPr/>
        <a:lstStyle/>
        <a:p>
          <a:endParaRPr lang="en-US"/>
        </a:p>
      </dgm:t>
    </dgm:pt>
    <dgm:pt modelId="{822EB79D-4499-B24E-ADBD-067186AFF15A}" type="pres">
      <dgm:prSet presAssocID="{7BC1D28A-090D-3244-B4DD-98C066E95D62}" presName="sibTrans" presStyleLbl="node1" presStyleIdx="3" presStyleCnt="6"/>
      <dgm:spPr/>
      <dgm:t>
        <a:bodyPr/>
        <a:lstStyle/>
        <a:p>
          <a:endParaRPr lang="en-US"/>
        </a:p>
      </dgm:t>
    </dgm:pt>
    <dgm:pt modelId="{D9D3AAD6-8278-2240-953F-DEDE2833BD3B}" type="pres">
      <dgm:prSet presAssocID="{F6E04BF2-499B-A940-BDB7-035F6DC295A2}" presName="dummy" presStyleCnt="0"/>
      <dgm:spPr/>
      <dgm:t>
        <a:bodyPr/>
        <a:lstStyle/>
        <a:p>
          <a:endParaRPr lang="en-US"/>
        </a:p>
      </dgm:t>
    </dgm:pt>
    <dgm:pt modelId="{FCEF865D-615D-3E48-9143-73DAE4B1CF6F}" type="pres">
      <dgm:prSet presAssocID="{F6E04BF2-499B-A940-BDB7-035F6DC295A2}" presName="node" presStyleLbl="revTx" presStyleIdx="4" presStyleCnt="6" custScaleX="171083" custRadScaleRad="105709">
        <dgm:presLayoutVars>
          <dgm:bulletEnabled val="1"/>
        </dgm:presLayoutVars>
      </dgm:prSet>
      <dgm:spPr/>
      <dgm:t>
        <a:bodyPr/>
        <a:lstStyle/>
        <a:p>
          <a:endParaRPr lang="en-US"/>
        </a:p>
      </dgm:t>
    </dgm:pt>
    <dgm:pt modelId="{14AADB2E-6954-F848-963F-4E2A8D5528A3}" type="pres">
      <dgm:prSet presAssocID="{C4A59EB4-B151-AA42-87BB-0C69EE41AD62}" presName="sibTrans" presStyleLbl="node1" presStyleIdx="4" presStyleCnt="6"/>
      <dgm:spPr/>
      <dgm:t>
        <a:bodyPr/>
        <a:lstStyle/>
        <a:p>
          <a:endParaRPr lang="en-US"/>
        </a:p>
      </dgm:t>
    </dgm:pt>
    <dgm:pt modelId="{DC755D36-5132-7A43-9622-CD47E682C3F0}" type="pres">
      <dgm:prSet presAssocID="{B6B4F004-5827-4E46-84DF-452822624A5D}" presName="dummy" presStyleCnt="0"/>
      <dgm:spPr/>
      <dgm:t>
        <a:bodyPr/>
        <a:lstStyle/>
        <a:p>
          <a:endParaRPr lang="en-US"/>
        </a:p>
      </dgm:t>
    </dgm:pt>
    <dgm:pt modelId="{78F9CDC5-7A1D-C144-9CF7-FBE2585CD097}" type="pres">
      <dgm:prSet presAssocID="{B6B4F004-5827-4E46-84DF-452822624A5D}" presName="node" presStyleLbl="revTx" presStyleIdx="5" presStyleCnt="6" custScaleX="262356" custScaleY="93356" custRadScaleRad="102725" custRadScaleInc="-45369">
        <dgm:presLayoutVars>
          <dgm:bulletEnabled val="1"/>
        </dgm:presLayoutVars>
      </dgm:prSet>
      <dgm:spPr/>
      <dgm:t>
        <a:bodyPr/>
        <a:lstStyle/>
        <a:p>
          <a:endParaRPr lang="en-US"/>
        </a:p>
      </dgm:t>
    </dgm:pt>
    <dgm:pt modelId="{8CCC9611-0FA8-7443-84FE-0235FA8495F4}" type="pres">
      <dgm:prSet presAssocID="{B72B6543-8589-C040-B5CD-50C634B90BF0}" presName="sibTrans" presStyleLbl="node1" presStyleIdx="5" presStyleCnt="6"/>
      <dgm:spPr/>
      <dgm:t>
        <a:bodyPr/>
        <a:lstStyle/>
        <a:p>
          <a:endParaRPr lang="en-US"/>
        </a:p>
      </dgm:t>
    </dgm:pt>
  </dgm:ptLst>
  <dgm:cxnLst>
    <dgm:cxn modelId="{29E88536-ACAE-1F4D-A937-8436675AF73D}" type="presOf" srcId="{0CFAB30B-EDCA-504B-9FA5-CF17139D96E8}" destId="{EE93930E-F665-2941-AEEE-BAB0390ABE88}" srcOrd="0" destOrd="0" presId="urn:microsoft.com/office/officeart/2005/8/layout/cycle1"/>
    <dgm:cxn modelId="{499B4DF9-CFC3-0846-8908-935B3B67ECE5}" type="presOf" srcId="{0B2E1742-E813-E342-BC57-28B7B155B810}" destId="{A1848476-3467-8F4E-9E4B-59B9324E645B}" srcOrd="0" destOrd="0" presId="urn:microsoft.com/office/officeart/2005/8/layout/cycle1"/>
    <dgm:cxn modelId="{6604C19E-3646-8A44-83D4-406EB165FE16}" srcId="{0B2E1742-E813-E342-BC57-28B7B155B810}" destId="{0CFAB30B-EDCA-504B-9FA5-CF17139D96E8}" srcOrd="2" destOrd="0" parTransId="{99DDF3AC-6423-394C-85C5-6344E154D044}" sibTransId="{2A1C231C-9040-024A-957E-1D498D7C2591}"/>
    <dgm:cxn modelId="{1A94C415-2074-C94E-A1CA-2BF4AD54C404}" srcId="{0B2E1742-E813-E342-BC57-28B7B155B810}" destId="{B6B4F004-5827-4E46-84DF-452822624A5D}" srcOrd="5" destOrd="0" parTransId="{5CFA289E-75E3-9042-A927-66CC9A8880C2}" sibTransId="{B72B6543-8589-C040-B5CD-50C634B90BF0}"/>
    <dgm:cxn modelId="{14ADDCDE-F05F-E146-86AB-B7E6B91766D4}" srcId="{0B2E1742-E813-E342-BC57-28B7B155B810}" destId="{F6E04BF2-499B-A940-BDB7-035F6DC295A2}" srcOrd="4" destOrd="0" parTransId="{8A01F652-9952-D240-9340-C753DCC95498}" sibTransId="{C4A59EB4-B151-AA42-87BB-0C69EE41AD62}"/>
    <dgm:cxn modelId="{603EFEB6-C4FE-0D43-B7B4-5844B8DDBE99}" type="presOf" srcId="{B72B6543-8589-C040-B5CD-50C634B90BF0}" destId="{8CCC9611-0FA8-7443-84FE-0235FA8495F4}" srcOrd="0" destOrd="0" presId="urn:microsoft.com/office/officeart/2005/8/layout/cycle1"/>
    <dgm:cxn modelId="{DF6458A0-41DF-A742-811B-03A0416E12DE}" srcId="{0B2E1742-E813-E342-BC57-28B7B155B810}" destId="{561A82A5-47E0-8C40-8002-C41F4613C27B}" srcOrd="1" destOrd="0" parTransId="{B84DD42D-9AB2-EC4D-A94D-B74EF9FD6A0C}" sibTransId="{A1A612FE-9248-DD41-A63B-A59F6E950AF3}"/>
    <dgm:cxn modelId="{211FA798-0AC5-EF46-80F5-4A03C32A53F6}" srcId="{0B2E1742-E813-E342-BC57-28B7B155B810}" destId="{39106A53-BB95-5741-B739-3C6FC3271282}" srcOrd="0" destOrd="0" parTransId="{20944C07-BF0B-F346-8D16-92961B99CA48}" sibTransId="{AE481BFB-A71A-4B42-AB55-E64E5BF97C78}"/>
    <dgm:cxn modelId="{299B0F68-71E2-AD46-9146-612D6FFB46EE}" type="presOf" srcId="{C4A59EB4-B151-AA42-87BB-0C69EE41AD62}" destId="{14AADB2E-6954-F848-963F-4E2A8D5528A3}" srcOrd="0" destOrd="0" presId="urn:microsoft.com/office/officeart/2005/8/layout/cycle1"/>
    <dgm:cxn modelId="{2B069A34-EB61-224F-98F5-36408B170C15}" type="presOf" srcId="{39106A53-BB95-5741-B739-3C6FC3271282}" destId="{FA830895-0582-DD41-B4A7-0685489EC6F6}" srcOrd="0" destOrd="0" presId="urn:microsoft.com/office/officeart/2005/8/layout/cycle1"/>
    <dgm:cxn modelId="{1342470D-214A-B249-A7F3-954CA7D5246D}" type="presOf" srcId="{F6E04BF2-499B-A940-BDB7-035F6DC295A2}" destId="{FCEF865D-615D-3E48-9143-73DAE4B1CF6F}" srcOrd="0" destOrd="0" presId="urn:microsoft.com/office/officeart/2005/8/layout/cycle1"/>
    <dgm:cxn modelId="{D3C586F9-5A29-F242-97C3-7FFC6291C0FC}" type="presOf" srcId="{4CF3D4F9-5D3A-FE4A-B0D6-0BD7E7F3B196}" destId="{F1006F60-A334-4945-860E-B61B4B967C4A}" srcOrd="0" destOrd="0" presId="urn:microsoft.com/office/officeart/2005/8/layout/cycle1"/>
    <dgm:cxn modelId="{59968E52-7031-224B-ABB1-A8A124BCED1B}" type="presOf" srcId="{AE481BFB-A71A-4B42-AB55-E64E5BF97C78}" destId="{57085764-6B96-7840-940B-5EE34F932F5C}" srcOrd="0" destOrd="0" presId="urn:microsoft.com/office/officeart/2005/8/layout/cycle1"/>
    <dgm:cxn modelId="{BF8C35CA-DDE1-B743-9000-4E3942EFF276}" srcId="{0B2E1742-E813-E342-BC57-28B7B155B810}" destId="{4CF3D4F9-5D3A-FE4A-B0D6-0BD7E7F3B196}" srcOrd="3" destOrd="0" parTransId="{09775B79-F47E-0C4C-AFBB-30C74B3FA823}" sibTransId="{7BC1D28A-090D-3244-B4DD-98C066E95D62}"/>
    <dgm:cxn modelId="{AE5627D3-47A1-4143-BE26-CB8F6979B474}" type="presOf" srcId="{A1A612FE-9248-DD41-A63B-A59F6E950AF3}" destId="{F10F8DC5-5358-774B-BBE8-E8B16C427882}" srcOrd="0" destOrd="0" presId="urn:microsoft.com/office/officeart/2005/8/layout/cycle1"/>
    <dgm:cxn modelId="{EF146705-7463-AE45-8CE2-7EB7921E176C}" type="presOf" srcId="{7BC1D28A-090D-3244-B4DD-98C066E95D62}" destId="{822EB79D-4499-B24E-ADBD-067186AFF15A}" srcOrd="0" destOrd="0" presId="urn:microsoft.com/office/officeart/2005/8/layout/cycle1"/>
    <dgm:cxn modelId="{E3E9D081-4FEF-684E-9FE1-173FA7221E1C}" type="presOf" srcId="{561A82A5-47E0-8C40-8002-C41F4613C27B}" destId="{2D077E9C-3682-C947-9A3D-C0D2FFB14725}" srcOrd="0" destOrd="0" presId="urn:microsoft.com/office/officeart/2005/8/layout/cycle1"/>
    <dgm:cxn modelId="{88962F63-28EB-764F-8900-CCC6140F3F7F}" type="presOf" srcId="{B6B4F004-5827-4E46-84DF-452822624A5D}" destId="{78F9CDC5-7A1D-C144-9CF7-FBE2585CD097}" srcOrd="0" destOrd="0" presId="urn:microsoft.com/office/officeart/2005/8/layout/cycle1"/>
    <dgm:cxn modelId="{50A6C6BF-9C6A-B542-B1ED-C7EE94F85A0B}" type="presOf" srcId="{2A1C231C-9040-024A-957E-1D498D7C2591}" destId="{177C7CD6-EE2F-F34C-A650-9DF0AF238879}" srcOrd="0" destOrd="0" presId="urn:microsoft.com/office/officeart/2005/8/layout/cycle1"/>
    <dgm:cxn modelId="{DF6FB3A7-C26C-914D-9321-AFF276FA3633}" type="presParOf" srcId="{A1848476-3467-8F4E-9E4B-59B9324E645B}" destId="{849B9D35-DAF1-994D-9B3D-860F40D3CF0E}" srcOrd="0" destOrd="0" presId="urn:microsoft.com/office/officeart/2005/8/layout/cycle1"/>
    <dgm:cxn modelId="{E5514AC7-BF12-974B-AAEC-9CFAA461D2A0}" type="presParOf" srcId="{A1848476-3467-8F4E-9E4B-59B9324E645B}" destId="{FA830895-0582-DD41-B4A7-0685489EC6F6}" srcOrd="1" destOrd="0" presId="urn:microsoft.com/office/officeart/2005/8/layout/cycle1"/>
    <dgm:cxn modelId="{ED726E78-6E00-8C45-8985-D2D18B997FB9}" type="presParOf" srcId="{A1848476-3467-8F4E-9E4B-59B9324E645B}" destId="{57085764-6B96-7840-940B-5EE34F932F5C}" srcOrd="2" destOrd="0" presId="urn:microsoft.com/office/officeart/2005/8/layout/cycle1"/>
    <dgm:cxn modelId="{4135D81F-69D1-9946-96DB-99EEADC2CADE}" type="presParOf" srcId="{A1848476-3467-8F4E-9E4B-59B9324E645B}" destId="{AE250C14-37A3-F247-93BC-08E7B30A8D48}" srcOrd="3" destOrd="0" presId="urn:microsoft.com/office/officeart/2005/8/layout/cycle1"/>
    <dgm:cxn modelId="{0E920078-F2CF-314F-9973-2D4B42DEB769}" type="presParOf" srcId="{A1848476-3467-8F4E-9E4B-59B9324E645B}" destId="{2D077E9C-3682-C947-9A3D-C0D2FFB14725}" srcOrd="4" destOrd="0" presId="urn:microsoft.com/office/officeart/2005/8/layout/cycle1"/>
    <dgm:cxn modelId="{E35AD286-8E4D-B147-86BC-15328E64A772}" type="presParOf" srcId="{A1848476-3467-8F4E-9E4B-59B9324E645B}" destId="{F10F8DC5-5358-774B-BBE8-E8B16C427882}" srcOrd="5" destOrd="0" presId="urn:microsoft.com/office/officeart/2005/8/layout/cycle1"/>
    <dgm:cxn modelId="{47154692-045A-0D40-A74F-9D94958D819A}" type="presParOf" srcId="{A1848476-3467-8F4E-9E4B-59B9324E645B}" destId="{C1DF6B9B-A93C-7145-BD14-1ECD3F5735A6}" srcOrd="6" destOrd="0" presId="urn:microsoft.com/office/officeart/2005/8/layout/cycle1"/>
    <dgm:cxn modelId="{6A351834-2EE9-E94A-9B04-0AF8089629B8}" type="presParOf" srcId="{A1848476-3467-8F4E-9E4B-59B9324E645B}" destId="{EE93930E-F665-2941-AEEE-BAB0390ABE88}" srcOrd="7" destOrd="0" presId="urn:microsoft.com/office/officeart/2005/8/layout/cycle1"/>
    <dgm:cxn modelId="{1E14EFB1-4867-2E43-ADBA-57739796FF2D}" type="presParOf" srcId="{A1848476-3467-8F4E-9E4B-59B9324E645B}" destId="{177C7CD6-EE2F-F34C-A650-9DF0AF238879}" srcOrd="8" destOrd="0" presId="urn:microsoft.com/office/officeart/2005/8/layout/cycle1"/>
    <dgm:cxn modelId="{EA791BC9-A305-5F41-AC05-CE6D2686B16E}" type="presParOf" srcId="{A1848476-3467-8F4E-9E4B-59B9324E645B}" destId="{4AFC1C7F-0A5A-E74F-8375-7F7F0A17AD58}" srcOrd="9" destOrd="0" presId="urn:microsoft.com/office/officeart/2005/8/layout/cycle1"/>
    <dgm:cxn modelId="{8CEE3006-5BC5-774E-9253-84FA5ED304F7}" type="presParOf" srcId="{A1848476-3467-8F4E-9E4B-59B9324E645B}" destId="{F1006F60-A334-4945-860E-B61B4B967C4A}" srcOrd="10" destOrd="0" presId="urn:microsoft.com/office/officeart/2005/8/layout/cycle1"/>
    <dgm:cxn modelId="{F23A7101-8306-B544-B4A8-59528718A5FC}" type="presParOf" srcId="{A1848476-3467-8F4E-9E4B-59B9324E645B}" destId="{822EB79D-4499-B24E-ADBD-067186AFF15A}" srcOrd="11" destOrd="0" presId="urn:microsoft.com/office/officeart/2005/8/layout/cycle1"/>
    <dgm:cxn modelId="{F2E7F3CA-3F29-2941-A3F8-32F24B0F0250}" type="presParOf" srcId="{A1848476-3467-8F4E-9E4B-59B9324E645B}" destId="{D9D3AAD6-8278-2240-953F-DEDE2833BD3B}" srcOrd="12" destOrd="0" presId="urn:microsoft.com/office/officeart/2005/8/layout/cycle1"/>
    <dgm:cxn modelId="{BCF87422-51FF-2341-A0D5-98F315A65CD9}" type="presParOf" srcId="{A1848476-3467-8F4E-9E4B-59B9324E645B}" destId="{FCEF865D-615D-3E48-9143-73DAE4B1CF6F}" srcOrd="13" destOrd="0" presId="urn:microsoft.com/office/officeart/2005/8/layout/cycle1"/>
    <dgm:cxn modelId="{8114692F-93E9-0441-B41B-330875AF5F75}" type="presParOf" srcId="{A1848476-3467-8F4E-9E4B-59B9324E645B}" destId="{14AADB2E-6954-F848-963F-4E2A8D5528A3}" srcOrd="14" destOrd="0" presId="urn:microsoft.com/office/officeart/2005/8/layout/cycle1"/>
    <dgm:cxn modelId="{87C4C74C-449F-1142-84AF-0DF582E6FEBD}" type="presParOf" srcId="{A1848476-3467-8F4E-9E4B-59B9324E645B}" destId="{DC755D36-5132-7A43-9622-CD47E682C3F0}" srcOrd="15" destOrd="0" presId="urn:microsoft.com/office/officeart/2005/8/layout/cycle1"/>
    <dgm:cxn modelId="{E792E799-04E8-2D45-884D-818E01F4806F}" type="presParOf" srcId="{A1848476-3467-8F4E-9E4B-59B9324E645B}" destId="{78F9CDC5-7A1D-C144-9CF7-FBE2585CD097}" srcOrd="16" destOrd="0" presId="urn:microsoft.com/office/officeart/2005/8/layout/cycle1"/>
    <dgm:cxn modelId="{5A2AAFBD-30D2-B845-8C84-F4C8FB70C217}" type="presParOf" srcId="{A1848476-3467-8F4E-9E4B-59B9324E645B}" destId="{8CCC9611-0FA8-7443-84FE-0235FA8495F4}" srcOrd="17" destOrd="0" presId="urn:microsoft.com/office/officeart/2005/8/layout/cycle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A830895-0582-DD41-B4A7-0685489EC6F6}">
      <dsp:nvSpPr>
        <dsp:cNvPr id="0" name=""/>
        <dsp:cNvSpPr/>
      </dsp:nvSpPr>
      <dsp:spPr>
        <a:xfrm>
          <a:off x="5241437" y="353873"/>
          <a:ext cx="2425860" cy="1011654"/>
        </a:xfrm>
        <a:prstGeom prst="rect">
          <a:avLst/>
        </a:prstGeom>
        <a:solidFill>
          <a:srgbClr val="EEECE1"/>
        </a:solidFill>
        <a:ln>
          <a:noFill/>
        </a:ln>
        <a:effectLst/>
      </dsp:spPr>
      <dsp:style>
        <a:lnRef idx="0">
          <a:scrgbClr r="0" g="0" b="0"/>
        </a:lnRef>
        <a:fillRef idx="0">
          <a:scrgbClr r="0" g="0" b="0"/>
        </a:fillRef>
        <a:effectRef idx="0">
          <a:scrgbClr r="0" g="0" b="0"/>
        </a:effectRef>
        <a:fontRef idx="minor"/>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ts val="0"/>
            </a:spcAft>
          </a:pPr>
          <a:r>
            <a:rPr lang="en-US" sz="2800" kern="1200" dirty="0" smtClean="0">
              <a:latin typeface="Arial Unicode MS"/>
              <a:cs typeface="Arial Unicode MS"/>
            </a:rPr>
            <a:t>Examine Standards</a:t>
          </a:r>
        </a:p>
        <a:p>
          <a:pPr lvl="0" algn="ctr" defTabSz="1244600">
            <a:lnSpc>
              <a:spcPct val="90000"/>
            </a:lnSpc>
            <a:spcBef>
              <a:spcPct val="0"/>
            </a:spcBef>
            <a:spcAft>
              <a:spcPct val="35000"/>
            </a:spcAft>
          </a:pPr>
          <a:r>
            <a:rPr lang="en-US" sz="1800" kern="1200" dirty="0" smtClean="0">
              <a:latin typeface="Arial Unicode MS"/>
              <a:cs typeface="Arial Unicode MS"/>
            </a:rPr>
            <a:t>Domains 1 &amp; 4</a:t>
          </a:r>
          <a:endParaRPr lang="en-US" sz="1800" kern="1200" dirty="0">
            <a:latin typeface="Arial Unicode MS"/>
            <a:cs typeface="Arial Unicode MS"/>
          </a:endParaRPr>
        </a:p>
      </dsp:txBody>
      <dsp:txXfrm>
        <a:off x="5241437" y="353873"/>
        <a:ext cx="2425860" cy="1011654"/>
      </dsp:txXfrm>
    </dsp:sp>
    <dsp:sp modelId="{57085764-6B96-7840-940B-5EE34F932F5C}">
      <dsp:nvSpPr>
        <dsp:cNvPr id="0" name=""/>
        <dsp:cNvSpPr/>
      </dsp:nvSpPr>
      <dsp:spPr>
        <a:xfrm>
          <a:off x="1650227" y="287226"/>
          <a:ext cx="6528295" cy="6528295"/>
        </a:xfrm>
        <a:prstGeom prst="circularArrow">
          <a:avLst>
            <a:gd name="adj1" fmla="val 3988"/>
            <a:gd name="adj2" fmla="val 250135"/>
            <a:gd name="adj3" fmla="val 20043173"/>
            <a:gd name="adj4" fmla="val 18771785"/>
            <a:gd name="adj5" fmla="val 4652"/>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D077E9C-3682-C947-9A3D-C0D2FFB14725}">
      <dsp:nvSpPr>
        <dsp:cNvPr id="0" name=""/>
        <dsp:cNvSpPr/>
      </dsp:nvSpPr>
      <dsp:spPr>
        <a:xfrm>
          <a:off x="6519640" y="2444960"/>
          <a:ext cx="2515465" cy="1462639"/>
        </a:xfrm>
        <a:prstGeom prst="rect">
          <a:avLst/>
        </a:prstGeom>
        <a:solidFill>
          <a:srgbClr val="EEECE1"/>
        </a:solidFill>
        <a:ln>
          <a:noFill/>
        </a:ln>
        <a:effectLst/>
      </dsp:spPr>
      <dsp:style>
        <a:lnRef idx="0">
          <a:scrgbClr r="0" g="0" b="0"/>
        </a:lnRef>
        <a:fillRef idx="0">
          <a:scrgbClr r="0" g="0" b="0"/>
        </a:fillRef>
        <a:effectRef idx="0">
          <a:scrgbClr r="0" g="0" b="0"/>
        </a:effectRef>
        <a:fontRef idx="minor"/>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ts val="0"/>
            </a:spcAft>
          </a:pPr>
          <a:r>
            <a:rPr lang="en-US" sz="2800" kern="1200" dirty="0" smtClean="0">
              <a:latin typeface="Arial Unicode MS"/>
              <a:cs typeface="Arial Unicode MS"/>
            </a:rPr>
            <a:t>Analyze Assessment of Standards</a:t>
          </a:r>
        </a:p>
        <a:p>
          <a:pPr lvl="0" algn="ctr" defTabSz="1244600">
            <a:lnSpc>
              <a:spcPct val="90000"/>
            </a:lnSpc>
            <a:spcBef>
              <a:spcPct val="0"/>
            </a:spcBef>
            <a:spcAft>
              <a:spcPts val="0"/>
            </a:spcAft>
          </a:pPr>
          <a:r>
            <a:rPr lang="en-US" sz="1800" kern="1200" dirty="0" smtClean="0">
              <a:latin typeface="Arial Unicode MS"/>
              <a:cs typeface="Arial Unicode MS"/>
            </a:rPr>
            <a:t>Domains 1 &amp; 4</a:t>
          </a:r>
          <a:endParaRPr lang="en-US" sz="1800" kern="1200" dirty="0">
            <a:latin typeface="Arial Unicode MS"/>
            <a:cs typeface="Arial Unicode MS"/>
          </a:endParaRPr>
        </a:p>
      </dsp:txBody>
      <dsp:txXfrm>
        <a:off x="6519640" y="2444960"/>
        <a:ext cx="2515465" cy="1462639"/>
      </dsp:txXfrm>
    </dsp:sp>
    <dsp:sp modelId="{F10F8DC5-5358-774B-BBE8-E8B16C427882}">
      <dsp:nvSpPr>
        <dsp:cNvPr id="0" name=""/>
        <dsp:cNvSpPr/>
      </dsp:nvSpPr>
      <dsp:spPr>
        <a:xfrm>
          <a:off x="1486787" y="235557"/>
          <a:ext cx="6528295" cy="6528295"/>
        </a:xfrm>
        <a:prstGeom prst="circularArrow">
          <a:avLst>
            <a:gd name="adj1" fmla="val 3988"/>
            <a:gd name="adj2" fmla="val 250135"/>
            <a:gd name="adj3" fmla="val 1410017"/>
            <a:gd name="adj4" fmla="val 471692"/>
            <a:gd name="adj5" fmla="val 4652"/>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E93930E-F665-2941-AEEE-BAB0390ABE88}">
      <dsp:nvSpPr>
        <dsp:cNvPr id="0" name=""/>
        <dsp:cNvSpPr/>
      </dsp:nvSpPr>
      <dsp:spPr>
        <a:xfrm>
          <a:off x="5191667" y="4884505"/>
          <a:ext cx="3187604" cy="1528227"/>
        </a:xfrm>
        <a:prstGeom prst="rect">
          <a:avLst/>
        </a:prstGeom>
        <a:solidFill>
          <a:srgbClr val="EEECE1"/>
        </a:solidFill>
        <a:ln>
          <a:noFill/>
        </a:ln>
        <a:effectLst/>
      </dsp:spPr>
      <dsp:style>
        <a:lnRef idx="0">
          <a:scrgbClr r="0" g="0" b="0"/>
        </a:lnRef>
        <a:fillRef idx="0">
          <a:scrgbClr r="0" g="0" b="0"/>
        </a:fillRef>
        <a:effectRef idx="0">
          <a:scrgbClr r="0" g="0" b="0"/>
        </a:effectRef>
        <a:fontRef idx="minor"/>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ts val="0"/>
            </a:spcAft>
          </a:pPr>
          <a:r>
            <a:rPr lang="en-US" sz="2800" kern="1200" dirty="0" smtClean="0">
              <a:latin typeface="Arial Unicode MS"/>
              <a:cs typeface="Arial Unicode MS"/>
            </a:rPr>
            <a:t>Build Lessons for Assessment Success</a:t>
          </a:r>
        </a:p>
        <a:p>
          <a:pPr lvl="0" algn="ctr" defTabSz="1244600">
            <a:lnSpc>
              <a:spcPct val="90000"/>
            </a:lnSpc>
            <a:spcBef>
              <a:spcPct val="0"/>
            </a:spcBef>
            <a:spcAft>
              <a:spcPts val="0"/>
            </a:spcAft>
          </a:pPr>
          <a:r>
            <a:rPr lang="en-US" sz="1800" kern="1200" dirty="0" smtClean="0">
              <a:latin typeface="Arial Unicode MS"/>
              <a:cs typeface="Arial Unicode MS"/>
            </a:rPr>
            <a:t>Domains 1 &amp; 4</a:t>
          </a:r>
          <a:endParaRPr lang="en-US" sz="1800" kern="1200" dirty="0">
            <a:latin typeface="Arial Unicode MS"/>
            <a:cs typeface="Arial Unicode MS"/>
          </a:endParaRPr>
        </a:p>
      </dsp:txBody>
      <dsp:txXfrm>
        <a:off x="5191667" y="4884505"/>
        <a:ext cx="3187604" cy="1528227"/>
      </dsp:txXfrm>
    </dsp:sp>
    <dsp:sp modelId="{177C7CD6-EE2F-F34C-A650-9DF0AF238879}">
      <dsp:nvSpPr>
        <dsp:cNvPr id="0" name=""/>
        <dsp:cNvSpPr/>
      </dsp:nvSpPr>
      <dsp:spPr>
        <a:xfrm>
          <a:off x="1616312" y="-180423"/>
          <a:ext cx="6528295" cy="6528295"/>
        </a:xfrm>
        <a:prstGeom prst="circularArrow">
          <a:avLst>
            <a:gd name="adj1" fmla="val 3988"/>
            <a:gd name="adj2" fmla="val 250135"/>
            <a:gd name="adj3" fmla="val 6316722"/>
            <a:gd name="adj4" fmla="val 4853231"/>
            <a:gd name="adj5" fmla="val 4652"/>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1006F60-A334-4945-860E-B61B4B967C4A}">
      <dsp:nvSpPr>
        <dsp:cNvPr id="0" name=""/>
        <dsp:cNvSpPr/>
      </dsp:nvSpPr>
      <dsp:spPr>
        <a:xfrm>
          <a:off x="1252583" y="4913007"/>
          <a:ext cx="2727955" cy="1531578"/>
        </a:xfrm>
        <a:prstGeom prst="rect">
          <a:avLst/>
        </a:prstGeom>
        <a:solidFill>
          <a:srgbClr val="EEECE1"/>
        </a:solidFill>
        <a:ln>
          <a:noFill/>
        </a:ln>
        <a:effectLst/>
      </dsp:spPr>
      <dsp:style>
        <a:lnRef idx="0">
          <a:scrgbClr r="0" g="0" b="0"/>
        </a:lnRef>
        <a:fillRef idx="0">
          <a:scrgbClr r="0" g="0" b="0"/>
        </a:fillRef>
        <a:effectRef idx="0">
          <a:scrgbClr r="0" g="0" b="0"/>
        </a:effectRef>
        <a:fontRef idx="minor"/>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ts val="0"/>
            </a:spcAft>
          </a:pPr>
          <a:r>
            <a:rPr lang="en-US" sz="2800" kern="1200" dirty="0" smtClean="0">
              <a:latin typeface="Arial Unicode MS"/>
              <a:cs typeface="Arial Unicode MS"/>
            </a:rPr>
            <a:t>Teach Lessons for Assessment Success</a:t>
          </a:r>
        </a:p>
        <a:p>
          <a:pPr lvl="0" algn="ctr" defTabSz="1244600">
            <a:lnSpc>
              <a:spcPct val="90000"/>
            </a:lnSpc>
            <a:spcBef>
              <a:spcPct val="0"/>
            </a:spcBef>
            <a:spcAft>
              <a:spcPts val="0"/>
            </a:spcAft>
          </a:pPr>
          <a:r>
            <a:rPr lang="en-US" sz="1800" kern="1200" dirty="0" smtClean="0">
              <a:latin typeface="Arial Unicode MS"/>
              <a:cs typeface="Arial Unicode MS"/>
            </a:rPr>
            <a:t>Domains 2 &amp; 3</a:t>
          </a:r>
          <a:endParaRPr lang="en-US" sz="1800" kern="1200" dirty="0">
            <a:latin typeface="Arial Unicode MS"/>
            <a:cs typeface="Arial Unicode MS"/>
          </a:endParaRPr>
        </a:p>
      </dsp:txBody>
      <dsp:txXfrm>
        <a:off x="1252583" y="4913007"/>
        <a:ext cx="2727955" cy="1531578"/>
      </dsp:txXfrm>
    </dsp:sp>
    <dsp:sp modelId="{822EB79D-4499-B24E-ADBD-067186AFF15A}">
      <dsp:nvSpPr>
        <dsp:cNvPr id="0" name=""/>
        <dsp:cNvSpPr/>
      </dsp:nvSpPr>
      <dsp:spPr>
        <a:xfrm>
          <a:off x="1060944" y="-102014"/>
          <a:ext cx="6528295" cy="6528295"/>
        </a:xfrm>
        <a:prstGeom prst="circularArrow">
          <a:avLst>
            <a:gd name="adj1" fmla="val 3988"/>
            <a:gd name="adj2" fmla="val 250135"/>
            <a:gd name="adj3" fmla="val 9701931"/>
            <a:gd name="adj4" fmla="val 8642819"/>
            <a:gd name="adj5" fmla="val 4652"/>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CEF865D-615D-3E48-9143-73DAE4B1CF6F}">
      <dsp:nvSpPr>
        <dsp:cNvPr id="0" name=""/>
        <dsp:cNvSpPr/>
      </dsp:nvSpPr>
      <dsp:spPr>
        <a:xfrm>
          <a:off x="219767" y="2555263"/>
          <a:ext cx="2283938" cy="1334988"/>
        </a:xfrm>
        <a:prstGeom prst="rect">
          <a:avLst/>
        </a:prstGeom>
        <a:solidFill>
          <a:srgbClr val="EEECE1"/>
        </a:solidFill>
        <a:ln>
          <a:noFill/>
        </a:ln>
        <a:effectLst/>
      </dsp:spPr>
      <dsp:style>
        <a:lnRef idx="0">
          <a:scrgbClr r="0" g="0" b="0"/>
        </a:lnRef>
        <a:fillRef idx="0">
          <a:scrgbClr r="0" g="0" b="0"/>
        </a:fillRef>
        <a:effectRef idx="0">
          <a:scrgbClr r="0" g="0" b="0"/>
        </a:effectRef>
        <a:fontRef idx="minor"/>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ts val="0"/>
            </a:spcAft>
          </a:pPr>
          <a:r>
            <a:rPr lang="en-US" sz="2800" kern="1200" dirty="0" smtClean="0">
              <a:latin typeface="Arial Unicode MS"/>
              <a:cs typeface="Arial Unicode MS"/>
            </a:rPr>
            <a:t>Conduct Assessment</a:t>
          </a:r>
        </a:p>
        <a:p>
          <a:pPr lvl="0" algn="ctr" defTabSz="1244600">
            <a:lnSpc>
              <a:spcPct val="90000"/>
            </a:lnSpc>
            <a:spcBef>
              <a:spcPct val="0"/>
            </a:spcBef>
            <a:spcAft>
              <a:spcPts val="0"/>
            </a:spcAft>
          </a:pPr>
          <a:r>
            <a:rPr lang="en-US" sz="1800" kern="1200" dirty="0" smtClean="0">
              <a:latin typeface="Arial Unicode MS"/>
              <a:cs typeface="Arial Unicode MS"/>
            </a:rPr>
            <a:t>Domain 3</a:t>
          </a:r>
          <a:endParaRPr lang="en-US" sz="1800" kern="1200" dirty="0">
            <a:latin typeface="Arial Unicode MS"/>
            <a:cs typeface="Arial Unicode MS"/>
          </a:endParaRPr>
        </a:p>
      </dsp:txBody>
      <dsp:txXfrm>
        <a:off x="219767" y="2555263"/>
        <a:ext cx="2283938" cy="1334988"/>
      </dsp:txXfrm>
    </dsp:sp>
    <dsp:sp modelId="{14AADB2E-6954-F848-963F-4E2A8D5528A3}">
      <dsp:nvSpPr>
        <dsp:cNvPr id="0" name=""/>
        <dsp:cNvSpPr/>
      </dsp:nvSpPr>
      <dsp:spPr>
        <a:xfrm>
          <a:off x="1038781" y="102196"/>
          <a:ext cx="6528295" cy="6528295"/>
        </a:xfrm>
        <a:prstGeom prst="circularArrow">
          <a:avLst>
            <a:gd name="adj1" fmla="val 3988"/>
            <a:gd name="adj2" fmla="val 250135"/>
            <a:gd name="adj3" fmla="val 12922542"/>
            <a:gd name="adj4" fmla="val 11746927"/>
            <a:gd name="adj5" fmla="val 4652"/>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8F9CDC5-7A1D-C144-9CF7-FBE2585CD097}">
      <dsp:nvSpPr>
        <dsp:cNvPr id="0" name=""/>
        <dsp:cNvSpPr/>
      </dsp:nvSpPr>
      <dsp:spPr>
        <a:xfrm>
          <a:off x="831985" y="221392"/>
          <a:ext cx="3502421" cy="1246291"/>
        </a:xfrm>
        <a:prstGeom prst="rect">
          <a:avLst/>
        </a:prstGeom>
        <a:solidFill>
          <a:srgbClr val="EEECE1"/>
        </a:solidFill>
        <a:ln>
          <a:noFill/>
        </a:ln>
        <a:effectLst/>
      </dsp:spPr>
      <dsp:style>
        <a:lnRef idx="0">
          <a:scrgbClr r="0" g="0" b="0"/>
        </a:lnRef>
        <a:fillRef idx="0">
          <a:scrgbClr r="0" g="0" b="0"/>
        </a:fillRef>
        <a:effectRef idx="0">
          <a:scrgbClr r="0" g="0" b="0"/>
        </a:effectRef>
        <a:fontRef idx="minor"/>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ts val="0"/>
            </a:spcAft>
          </a:pPr>
          <a:r>
            <a:rPr lang="en-US" sz="2800" kern="1200" dirty="0" smtClean="0">
              <a:latin typeface="Arial Unicode MS"/>
              <a:cs typeface="Arial Unicode MS"/>
            </a:rPr>
            <a:t>Analyze Assessment Results &amp; Respond</a:t>
          </a:r>
        </a:p>
        <a:p>
          <a:pPr lvl="0" algn="ctr" defTabSz="1244600">
            <a:lnSpc>
              <a:spcPct val="90000"/>
            </a:lnSpc>
            <a:spcBef>
              <a:spcPct val="0"/>
            </a:spcBef>
            <a:spcAft>
              <a:spcPts val="0"/>
            </a:spcAft>
          </a:pPr>
          <a:r>
            <a:rPr lang="en-US" sz="1800" kern="1200" dirty="0" smtClean="0">
              <a:latin typeface="Arial Unicode MS"/>
              <a:cs typeface="Arial Unicode MS"/>
            </a:rPr>
            <a:t>Domains 1, 3, &amp; 4</a:t>
          </a:r>
          <a:endParaRPr lang="en-US" sz="1800" kern="1200" dirty="0">
            <a:latin typeface="Arial Unicode MS"/>
            <a:cs typeface="Arial Unicode MS"/>
          </a:endParaRPr>
        </a:p>
      </dsp:txBody>
      <dsp:txXfrm>
        <a:off x="831985" y="221392"/>
        <a:ext cx="3502421" cy="1246291"/>
      </dsp:txXfrm>
    </dsp:sp>
    <dsp:sp modelId="{8CCC9611-0FA8-7443-84FE-0235FA8495F4}">
      <dsp:nvSpPr>
        <dsp:cNvPr id="0" name=""/>
        <dsp:cNvSpPr/>
      </dsp:nvSpPr>
      <dsp:spPr>
        <a:xfrm>
          <a:off x="1245774" y="-123501"/>
          <a:ext cx="6528295" cy="6528295"/>
        </a:xfrm>
        <a:prstGeom prst="circularArrow">
          <a:avLst>
            <a:gd name="adj1" fmla="val 3988"/>
            <a:gd name="adj2" fmla="val 250135"/>
            <a:gd name="adj3" fmla="val 17201107"/>
            <a:gd name="adj4" fmla="val 15492806"/>
            <a:gd name="adj5" fmla="val 4652"/>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244E2B4-5A2C-0E4F-865A-7B185BFC035F}" type="datetimeFigureOut">
              <a:rPr lang="en-US" smtClean="0"/>
              <a:t>8/10/15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5569DC6-CBD7-6D46-8340-5855B45BAE15}" type="slidenum">
              <a:rPr lang="en-US" smtClean="0"/>
              <a:t>‹#›</a:t>
            </a:fld>
            <a:endParaRPr lang="en-US"/>
          </a:p>
        </p:txBody>
      </p:sp>
    </p:spTree>
    <p:extLst>
      <p:ext uri="{BB962C8B-B14F-4D97-AF65-F5344CB8AC3E}">
        <p14:creationId xmlns:p14="http://schemas.microsoft.com/office/powerpoint/2010/main" val="397688247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5569DC6-CBD7-6D46-8340-5855B45BAE15}" type="slidenum">
              <a:rPr lang="en-US" smtClean="0"/>
              <a:t>1</a:t>
            </a:fld>
            <a:endParaRPr lang="en-US"/>
          </a:p>
        </p:txBody>
      </p:sp>
    </p:spTree>
    <p:extLst>
      <p:ext uri="{BB962C8B-B14F-4D97-AF65-F5344CB8AC3E}">
        <p14:creationId xmlns:p14="http://schemas.microsoft.com/office/powerpoint/2010/main" val="23211182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a:t>
            </a:r>
            <a:r>
              <a:rPr lang="en-US" baseline="0" dirty="0" smtClean="0"/>
              <a:t> </a:t>
            </a:r>
            <a:r>
              <a:rPr lang="en-US" baseline="0" dirty="0" smtClean="0"/>
              <a:t>we work today, keep in mind the successes you are working for this year, challenges you want to overcome, and how you can prepare for both.</a:t>
            </a:r>
          </a:p>
          <a:p>
            <a:endParaRPr lang="en-US" baseline="0" dirty="0" smtClean="0"/>
          </a:p>
          <a:p>
            <a:r>
              <a:rPr lang="en-US" baseline="0" dirty="0" smtClean="0"/>
              <a:t>Our goal today is to use the cycle of teaching and learning to study a module, understand what student success looks like, and create a module plan that outlines how teachers move students toward success on the End of Module Assessment.</a:t>
            </a:r>
            <a:endParaRPr lang="en-US" dirty="0"/>
          </a:p>
        </p:txBody>
      </p:sp>
      <p:sp>
        <p:nvSpPr>
          <p:cNvPr id="4" name="Slide Number Placeholder 3"/>
          <p:cNvSpPr>
            <a:spLocks noGrp="1"/>
          </p:cNvSpPr>
          <p:nvPr>
            <p:ph type="sldNum" sz="quarter" idx="10"/>
          </p:nvPr>
        </p:nvSpPr>
        <p:spPr/>
        <p:txBody>
          <a:bodyPr/>
          <a:lstStyle/>
          <a:p>
            <a:fld id="{05569DC6-CBD7-6D46-8340-5855B45BAE15}" type="slidenum">
              <a:rPr lang="en-US" smtClean="0"/>
              <a:t>10</a:t>
            </a:fld>
            <a:endParaRPr lang="en-US"/>
          </a:p>
        </p:txBody>
      </p:sp>
    </p:spTree>
    <p:extLst>
      <p:ext uri="{BB962C8B-B14F-4D97-AF65-F5344CB8AC3E}">
        <p14:creationId xmlns:p14="http://schemas.microsoft.com/office/powerpoint/2010/main" val="19095022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How</a:t>
            </a:r>
            <a:r>
              <a:rPr lang="en-US" baseline="0" dirty="0" smtClean="0"/>
              <a:t> </a:t>
            </a:r>
            <a:r>
              <a:rPr lang="en-US" baseline="0" dirty="0" smtClean="0"/>
              <a:t>will we know we are successful?</a:t>
            </a:r>
          </a:p>
          <a:p>
            <a:endParaRPr lang="en-US" baseline="0" dirty="0" smtClean="0"/>
          </a:p>
          <a:p>
            <a:pPr marL="171450" indent="-171450">
              <a:buFontTx/>
              <a:buChar char="-"/>
            </a:pPr>
            <a:r>
              <a:rPr lang="en-US" baseline="0" dirty="0" smtClean="0"/>
              <a:t>Understand the standards and how they are assessed</a:t>
            </a:r>
          </a:p>
          <a:p>
            <a:pPr marL="171450" indent="-171450">
              <a:buFontTx/>
              <a:buChar char="-"/>
            </a:pPr>
            <a:r>
              <a:rPr lang="en-US" baseline="0" dirty="0" smtClean="0"/>
              <a:t>Identify crucial exit tickets</a:t>
            </a:r>
          </a:p>
          <a:p>
            <a:pPr marL="171450" indent="-171450">
              <a:buFontTx/>
              <a:buChar char="-"/>
            </a:pPr>
            <a:r>
              <a:rPr lang="en-US" baseline="0" dirty="0" smtClean="0"/>
              <a:t>Customize Lessons</a:t>
            </a:r>
            <a:endParaRPr lang="en-US" dirty="0" smtClean="0"/>
          </a:p>
        </p:txBody>
      </p:sp>
      <p:sp>
        <p:nvSpPr>
          <p:cNvPr id="4" name="Slide Number Placeholder 3"/>
          <p:cNvSpPr>
            <a:spLocks noGrp="1"/>
          </p:cNvSpPr>
          <p:nvPr>
            <p:ph type="sldNum" sz="quarter" idx="10"/>
          </p:nvPr>
        </p:nvSpPr>
        <p:spPr/>
        <p:txBody>
          <a:bodyPr/>
          <a:lstStyle/>
          <a:p>
            <a:fld id="{05569DC6-CBD7-6D46-8340-5855B45BAE15}" type="slidenum">
              <a:rPr lang="en-US" smtClean="0"/>
              <a:t>11</a:t>
            </a:fld>
            <a:endParaRPr lang="en-US"/>
          </a:p>
        </p:txBody>
      </p:sp>
    </p:spTree>
    <p:extLst>
      <p:ext uri="{BB962C8B-B14F-4D97-AF65-F5344CB8AC3E}">
        <p14:creationId xmlns:p14="http://schemas.microsoft.com/office/powerpoint/2010/main" val="19095022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a:t>
            </a:r>
            <a:r>
              <a:rPr lang="en-US" baseline="0" dirty="0" smtClean="0"/>
              <a:t>cycle of teaching and learning can help us create a clear vision of what we want our students to learn, and how we can help them move from where they are now to the end goal.</a:t>
            </a:r>
          </a:p>
          <a:p>
            <a:endParaRPr lang="en-US" baseline="0" dirty="0" smtClean="0"/>
          </a:p>
          <a:p>
            <a:r>
              <a:rPr lang="en-US" dirty="0" smtClean="0"/>
              <a:t>We can use the Cycle of</a:t>
            </a:r>
            <a:r>
              <a:rPr lang="en-US" baseline="0" dirty="0" smtClean="0"/>
              <a:t> Teaching and Learning to increase student success. </a:t>
            </a:r>
          </a:p>
          <a:p>
            <a:endParaRPr lang="en-US" baseline="0" dirty="0" smtClean="0"/>
          </a:p>
          <a:p>
            <a:r>
              <a:rPr lang="en-US" baseline="0" dirty="0" smtClean="0"/>
              <a:t>If we think of student success as our destination, then the teaching and learning cycle leads us to create a map for our journey. The End of Module Assessment becomes a stop along our larger journey to decide whether or not we should alter our route.</a:t>
            </a:r>
            <a:endParaRPr lang="en-US" dirty="0" smtClean="0"/>
          </a:p>
          <a:p>
            <a:endParaRPr lang="en-US" dirty="0"/>
          </a:p>
        </p:txBody>
      </p:sp>
      <p:sp>
        <p:nvSpPr>
          <p:cNvPr id="4" name="Slide Number Placeholder 3"/>
          <p:cNvSpPr>
            <a:spLocks noGrp="1"/>
          </p:cNvSpPr>
          <p:nvPr>
            <p:ph type="sldNum" sz="quarter" idx="10"/>
          </p:nvPr>
        </p:nvSpPr>
        <p:spPr/>
        <p:txBody>
          <a:bodyPr/>
          <a:lstStyle/>
          <a:p>
            <a:fld id="{05569DC6-CBD7-6D46-8340-5855B45BAE15}" type="slidenum">
              <a:rPr lang="en-US" smtClean="0"/>
              <a:t>12</a:t>
            </a:fld>
            <a:endParaRPr lang="en-US"/>
          </a:p>
        </p:txBody>
      </p:sp>
    </p:spTree>
    <p:extLst>
      <p:ext uri="{BB962C8B-B14F-4D97-AF65-F5344CB8AC3E}">
        <p14:creationId xmlns:p14="http://schemas.microsoft.com/office/powerpoint/2010/main" val="13131409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b="0" dirty="0" smtClean="0">
                <a:latin typeface="Times New Roman"/>
                <a:cs typeface="Times New Roman"/>
              </a:rPr>
              <a:t>Here’s </a:t>
            </a:r>
            <a:r>
              <a:rPr lang="en-US" sz="1400" b="0" dirty="0" smtClean="0">
                <a:latin typeface="Times New Roman"/>
                <a:cs typeface="Times New Roman"/>
              </a:rPr>
              <a:t>The Cycle of Teaching and Learning.  It provides</a:t>
            </a:r>
            <a:r>
              <a:rPr lang="en-US" sz="1400" b="0" baseline="0" dirty="0" smtClean="0">
                <a:latin typeface="Times New Roman"/>
                <a:cs typeface="Times New Roman"/>
              </a:rPr>
              <a:t> an overview of the module planning process. This is a process that we naturally use, and when we are working with a new set of standards and new materials, this process becomes even more valuable. </a:t>
            </a:r>
          </a:p>
          <a:p>
            <a:endParaRPr lang="en-US" sz="1400" b="0" baseline="0" dirty="0" smtClean="0">
              <a:latin typeface="Times New Roman"/>
              <a:cs typeface="Times New Roman"/>
            </a:endParaRPr>
          </a:p>
          <a:p>
            <a:r>
              <a:rPr lang="en-US" sz="1400" b="0" baseline="0" dirty="0" smtClean="0">
                <a:latin typeface="Times New Roman"/>
                <a:cs typeface="Times New Roman"/>
              </a:rPr>
              <a:t>The Cycle of Teaching and Learning has been the focus of Bethel Professional Development in the last year, and we will continue to provide support to teachers around the cycle.</a:t>
            </a:r>
          </a:p>
          <a:p>
            <a:endParaRPr lang="en-US" sz="1400" b="0" baseline="0" dirty="0" smtClean="0">
              <a:latin typeface="Times New Roman"/>
              <a:cs typeface="Times New Roman"/>
            </a:endParaRPr>
          </a:p>
          <a:p>
            <a:r>
              <a:rPr lang="en-US" sz="1400" b="0" baseline="0" dirty="0" smtClean="0">
                <a:latin typeface="Times New Roman"/>
                <a:cs typeface="Times New Roman"/>
              </a:rPr>
              <a:t>We want to point out the connection between the parts of the cycle and the Danielson Framework. Today, as you work, think about how you can share evidence of your work in Domains 1 &amp; 4 with your evaluator. Will there be a document you can upload in </a:t>
            </a:r>
            <a:r>
              <a:rPr lang="en-US" sz="1400" b="0" baseline="0" dirty="0" err="1" smtClean="0">
                <a:latin typeface="Times New Roman"/>
                <a:cs typeface="Times New Roman"/>
              </a:rPr>
              <a:t>Eval</a:t>
            </a:r>
            <a:r>
              <a:rPr lang="en-US" sz="1400" b="0" baseline="0" dirty="0" smtClean="0">
                <a:latin typeface="Times New Roman"/>
                <a:cs typeface="Times New Roman"/>
              </a:rPr>
              <a:t>? …</a:t>
            </a:r>
            <a:endParaRPr lang="en-US" sz="1400" b="0" dirty="0">
              <a:latin typeface="Times New Roman"/>
              <a:cs typeface="Times New Roman"/>
            </a:endParaRPr>
          </a:p>
        </p:txBody>
      </p:sp>
    </p:spTree>
    <p:extLst>
      <p:ext uri="{BB962C8B-B14F-4D97-AF65-F5344CB8AC3E}">
        <p14:creationId xmlns:p14="http://schemas.microsoft.com/office/powerpoint/2010/main" val="15084681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 </a:t>
            </a:r>
            <a:r>
              <a:rPr lang="en-US" dirty="0" smtClean="0"/>
              <a:t>you work today, you can fill out</a:t>
            </a:r>
            <a:r>
              <a:rPr lang="en-US" baseline="0" dirty="0" smtClean="0"/>
              <a:t> a Module Planning Matrix. We have hard copies available for those of you who’d like to fill them out. We also have a </a:t>
            </a:r>
            <a:r>
              <a:rPr lang="en-US" baseline="0" dirty="0" err="1" smtClean="0"/>
              <a:t>google</a:t>
            </a:r>
            <a:r>
              <a:rPr lang="en-US" baseline="0" dirty="0" smtClean="0"/>
              <a:t> doc that you can access and save. </a:t>
            </a:r>
            <a:endParaRPr lang="en-US" dirty="0"/>
          </a:p>
        </p:txBody>
      </p:sp>
      <p:sp>
        <p:nvSpPr>
          <p:cNvPr id="4" name="Slide Number Placeholder 3"/>
          <p:cNvSpPr>
            <a:spLocks noGrp="1"/>
          </p:cNvSpPr>
          <p:nvPr>
            <p:ph type="sldNum" sz="quarter" idx="10"/>
          </p:nvPr>
        </p:nvSpPr>
        <p:spPr/>
        <p:txBody>
          <a:bodyPr/>
          <a:lstStyle/>
          <a:p>
            <a:fld id="{05569DC6-CBD7-6D46-8340-5855B45BAE15}" type="slidenum">
              <a:rPr lang="en-US" smtClean="0"/>
              <a:t>14</a:t>
            </a:fld>
            <a:endParaRPr lang="en-US"/>
          </a:p>
        </p:txBody>
      </p:sp>
    </p:spTree>
    <p:extLst>
      <p:ext uri="{BB962C8B-B14F-4D97-AF65-F5344CB8AC3E}">
        <p14:creationId xmlns:p14="http://schemas.microsoft.com/office/powerpoint/2010/main" val="2363937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Your </a:t>
            </a:r>
            <a:r>
              <a:rPr lang="en-US" dirty="0" smtClean="0"/>
              <a:t>finished work may look something like this….</a:t>
            </a:r>
            <a:endParaRPr lang="en-US" dirty="0"/>
          </a:p>
        </p:txBody>
      </p:sp>
      <p:sp>
        <p:nvSpPr>
          <p:cNvPr id="4" name="Slide Number Placeholder 3"/>
          <p:cNvSpPr>
            <a:spLocks noGrp="1"/>
          </p:cNvSpPr>
          <p:nvPr>
            <p:ph type="sldNum" sz="quarter" idx="10"/>
          </p:nvPr>
        </p:nvSpPr>
        <p:spPr/>
        <p:txBody>
          <a:bodyPr/>
          <a:lstStyle/>
          <a:p>
            <a:fld id="{05569DC6-CBD7-6D46-8340-5855B45BAE15}" type="slidenum">
              <a:rPr lang="en-US" smtClean="0"/>
              <a:t>15</a:t>
            </a:fld>
            <a:endParaRPr lang="en-US"/>
          </a:p>
        </p:txBody>
      </p:sp>
    </p:spTree>
    <p:extLst>
      <p:ext uri="{BB962C8B-B14F-4D97-AF65-F5344CB8AC3E}">
        <p14:creationId xmlns:p14="http://schemas.microsoft.com/office/powerpoint/2010/main" val="37200574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 </a:t>
            </a:r>
            <a:r>
              <a:rPr lang="en-US" dirty="0" smtClean="0"/>
              <a:t>or maybe something like this.</a:t>
            </a:r>
          </a:p>
          <a:p>
            <a:endParaRPr lang="en-US" dirty="0" smtClean="0"/>
          </a:p>
          <a:p>
            <a:r>
              <a:rPr lang="en-US" dirty="0" smtClean="0"/>
              <a:t>Turn and talk with your team.</a:t>
            </a:r>
          </a:p>
          <a:p>
            <a:endParaRPr lang="en-US" dirty="0" smtClean="0"/>
          </a:p>
          <a:p>
            <a:r>
              <a:rPr lang="en-US" dirty="0" smtClean="0"/>
              <a:t>What goal do you have for today?</a:t>
            </a:r>
          </a:p>
          <a:p>
            <a:endParaRPr lang="en-US" dirty="0" smtClean="0"/>
          </a:p>
          <a:p>
            <a:r>
              <a:rPr lang="en-US" dirty="0" smtClean="0"/>
              <a:t>What product will you leave with today to help you meet that goal?</a:t>
            </a:r>
          </a:p>
          <a:p>
            <a:endParaRPr lang="en-US" dirty="0" smtClean="0"/>
          </a:p>
          <a:p>
            <a:r>
              <a:rPr lang="en-US" dirty="0" smtClean="0"/>
              <a:t>Don’t forget – your work today can be evidence for Domains 1 &amp; 4!!</a:t>
            </a:r>
            <a:endParaRPr lang="en-US" dirty="0"/>
          </a:p>
        </p:txBody>
      </p:sp>
      <p:sp>
        <p:nvSpPr>
          <p:cNvPr id="4" name="Slide Number Placeholder 3"/>
          <p:cNvSpPr>
            <a:spLocks noGrp="1"/>
          </p:cNvSpPr>
          <p:nvPr>
            <p:ph type="sldNum" sz="quarter" idx="10"/>
          </p:nvPr>
        </p:nvSpPr>
        <p:spPr/>
        <p:txBody>
          <a:bodyPr/>
          <a:lstStyle/>
          <a:p>
            <a:fld id="{05569DC6-CBD7-6D46-8340-5855B45BAE15}" type="slidenum">
              <a:rPr lang="en-US" smtClean="0"/>
              <a:t>16</a:t>
            </a:fld>
            <a:endParaRPr lang="en-US"/>
          </a:p>
        </p:txBody>
      </p:sp>
    </p:spTree>
    <p:extLst>
      <p:ext uri="{BB962C8B-B14F-4D97-AF65-F5344CB8AC3E}">
        <p14:creationId xmlns:p14="http://schemas.microsoft.com/office/powerpoint/2010/main" val="28789275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a:t>
            </a:r>
            <a:r>
              <a:rPr lang="en-US" dirty="0" smtClean="0"/>
              <a:t>first step in</a:t>
            </a:r>
            <a:r>
              <a:rPr lang="en-US" baseline="0" dirty="0" smtClean="0"/>
              <a:t> the Teaching and Learning cycle is to examine the standards taught in the module. </a:t>
            </a:r>
          </a:p>
          <a:p>
            <a:endParaRPr lang="en-US" baseline="0" dirty="0" smtClean="0"/>
          </a:p>
          <a:p>
            <a:r>
              <a:rPr lang="en-US" baseline="0" dirty="0" smtClean="0"/>
              <a:t>This is like researching the destination for your road trip.</a:t>
            </a:r>
          </a:p>
        </p:txBody>
      </p:sp>
    </p:spTree>
    <p:extLst>
      <p:ext uri="{BB962C8B-B14F-4D97-AF65-F5344CB8AC3E}">
        <p14:creationId xmlns:p14="http://schemas.microsoft.com/office/powerpoint/2010/main" val="3032209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You </a:t>
            </a:r>
            <a:r>
              <a:rPr lang="en-US" dirty="0" smtClean="0"/>
              <a:t>can learn about the</a:t>
            </a:r>
            <a:r>
              <a:rPr lang="en-US" baseline="0" dirty="0" smtClean="0"/>
              <a:t> standards in module in a variety of ways: </a:t>
            </a:r>
          </a:p>
          <a:p>
            <a:r>
              <a:rPr lang="en-US" baseline="0" dirty="0" smtClean="0"/>
              <a:t>Read the module overview, analyze the focus standards, or watch the Teach Eureka Videos. You may want to consult the Progressions Documents (the documents the math standards are based on) to check you thinking.</a:t>
            </a:r>
            <a:endParaRPr lang="en-US" dirty="0"/>
          </a:p>
        </p:txBody>
      </p:sp>
    </p:spTree>
    <p:extLst>
      <p:ext uri="{BB962C8B-B14F-4D97-AF65-F5344CB8AC3E}">
        <p14:creationId xmlns:p14="http://schemas.microsoft.com/office/powerpoint/2010/main" val="3032209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a:t>
            </a:r>
            <a:r>
              <a:rPr lang="en-US" dirty="0" smtClean="0"/>
              <a:t>step 2, we analyze the assessments. This is like</a:t>
            </a:r>
            <a:r>
              <a:rPr lang="en-US" baseline="0" dirty="0" smtClean="0"/>
              <a:t> zooming in on your destination to research specific landmarks – in this case Riverfront Park in Spokane.</a:t>
            </a:r>
            <a:endParaRPr lang="en-US" dirty="0"/>
          </a:p>
        </p:txBody>
      </p:sp>
    </p:spTree>
    <p:extLst>
      <p:ext uri="{BB962C8B-B14F-4D97-AF65-F5344CB8AC3E}">
        <p14:creationId xmlns:p14="http://schemas.microsoft.com/office/powerpoint/2010/main" val="3032209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5569DC6-CBD7-6D46-8340-5855B45BAE15}" type="slidenum">
              <a:rPr lang="en-US" smtClean="0"/>
              <a:t>2</a:t>
            </a:fld>
            <a:endParaRPr lang="en-US"/>
          </a:p>
        </p:txBody>
      </p:sp>
    </p:spTree>
    <p:extLst>
      <p:ext uri="{BB962C8B-B14F-4D97-AF65-F5344CB8AC3E}">
        <p14:creationId xmlns:p14="http://schemas.microsoft.com/office/powerpoint/2010/main" val="260518620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 </a:t>
            </a:r>
            <a:r>
              <a:rPr lang="en-US" dirty="0" smtClean="0"/>
              <a:t>this part, you may want to work the</a:t>
            </a:r>
            <a:r>
              <a:rPr lang="en-US" baseline="0" dirty="0" smtClean="0"/>
              <a:t> problems on the Mid and/or End of Module Assessment. As you do, think about the big ideas your students will be learning. Think back to how your students performed earlier this year. Where do you anticipate success? Where do you anticipate struggle?</a:t>
            </a:r>
          </a:p>
          <a:p>
            <a:endParaRPr lang="en-US" baseline="0" dirty="0" smtClean="0"/>
          </a:p>
          <a:p>
            <a:r>
              <a:rPr lang="en-US" baseline="0" dirty="0" smtClean="0"/>
              <a:t>You may want to consult the “Problem Situations by Grade Level” documents that describe the types of problems students should be taught and master at particular grade levels.</a:t>
            </a:r>
            <a:endParaRPr lang="en-US" dirty="0"/>
          </a:p>
        </p:txBody>
      </p:sp>
    </p:spTree>
    <p:extLst>
      <p:ext uri="{BB962C8B-B14F-4D97-AF65-F5344CB8AC3E}">
        <p14:creationId xmlns:p14="http://schemas.microsoft.com/office/powerpoint/2010/main" val="3032209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 </a:t>
            </a:r>
            <a:r>
              <a:rPr lang="en-US" dirty="0" smtClean="0"/>
              <a:t>you analyze the assessment,</a:t>
            </a:r>
            <a:r>
              <a:rPr lang="en-US" baseline="0" dirty="0" smtClean="0"/>
              <a:t> think about how you want to record your thinking. You may wish to use the module planning matrix. Note the item number in the left column and the big ideas assessed by each item in the appropriate column.</a:t>
            </a:r>
            <a:endParaRPr lang="en-US" dirty="0"/>
          </a:p>
        </p:txBody>
      </p:sp>
      <p:sp>
        <p:nvSpPr>
          <p:cNvPr id="4" name="Slide Number Placeholder 3"/>
          <p:cNvSpPr>
            <a:spLocks noGrp="1"/>
          </p:cNvSpPr>
          <p:nvPr>
            <p:ph type="sldNum" sz="quarter" idx="10"/>
          </p:nvPr>
        </p:nvSpPr>
        <p:spPr/>
        <p:txBody>
          <a:bodyPr/>
          <a:lstStyle/>
          <a:p>
            <a:fld id="{05569DC6-CBD7-6D46-8340-5855B45BAE15}" type="slidenum">
              <a:rPr lang="en-US" smtClean="0"/>
              <a:t>21</a:t>
            </a:fld>
            <a:endParaRPr lang="en-US"/>
          </a:p>
        </p:txBody>
      </p:sp>
    </p:spTree>
    <p:extLst>
      <p:ext uri="{BB962C8B-B14F-4D97-AF65-F5344CB8AC3E}">
        <p14:creationId xmlns:p14="http://schemas.microsoft.com/office/powerpoint/2010/main" val="407624462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a:t>
            </a:r>
            <a:r>
              <a:rPr lang="en-US" baseline="0" dirty="0" smtClean="0"/>
              <a:t> </a:t>
            </a:r>
            <a:r>
              <a:rPr lang="en-US" baseline="0" dirty="0" smtClean="0"/>
              <a:t>are looking at the overview to get an idea of the concepts covered in the module. You will notice standards grouped together into ‘big ideas’. The standards are intended to be taught and assessed together – as clusters, as connected standards – not as individual items. </a:t>
            </a:r>
          </a:p>
          <a:p>
            <a:endParaRPr lang="en-US" baseline="0" dirty="0" smtClean="0"/>
          </a:p>
          <a:p>
            <a:r>
              <a:rPr lang="en-US" baseline="0" dirty="0" smtClean="0"/>
              <a:t>10 minutes</a:t>
            </a:r>
            <a:endParaRPr lang="en-US" dirty="0"/>
          </a:p>
        </p:txBody>
      </p:sp>
    </p:spTree>
    <p:extLst>
      <p:ext uri="{BB962C8B-B14F-4D97-AF65-F5344CB8AC3E}">
        <p14:creationId xmlns:p14="http://schemas.microsoft.com/office/powerpoint/2010/main" val="30322091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a:t>
            </a:r>
            <a:r>
              <a:rPr lang="en-US" baseline="0" dirty="0" smtClean="0"/>
              <a:t> </a:t>
            </a:r>
            <a:r>
              <a:rPr lang="en-US" baseline="0" dirty="0" smtClean="0"/>
              <a:t>are looking at the overview to get an idea of the concepts covered in the module. You will notice standards grouped together into ‘big ideas’. The standards are intended to be taught and assessed together – as clusters, as connected standards – not as individual items. </a:t>
            </a:r>
          </a:p>
          <a:p>
            <a:endParaRPr lang="en-US" baseline="0" dirty="0" smtClean="0"/>
          </a:p>
          <a:p>
            <a:r>
              <a:rPr lang="en-US" baseline="0" dirty="0" smtClean="0"/>
              <a:t>10 minutes</a:t>
            </a:r>
            <a:endParaRPr lang="en-US" dirty="0"/>
          </a:p>
        </p:txBody>
      </p:sp>
    </p:spTree>
    <p:extLst>
      <p:ext uri="{BB962C8B-B14F-4D97-AF65-F5344CB8AC3E}">
        <p14:creationId xmlns:p14="http://schemas.microsoft.com/office/powerpoint/2010/main" val="30322091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400" b="1" dirty="0">
              <a:latin typeface="Times New Roman"/>
              <a:cs typeface="Times New Roman"/>
            </a:endParaRPr>
          </a:p>
        </p:txBody>
      </p:sp>
    </p:spTree>
    <p:extLst>
      <p:ext uri="{BB962C8B-B14F-4D97-AF65-F5344CB8AC3E}">
        <p14:creationId xmlns:p14="http://schemas.microsoft.com/office/powerpoint/2010/main" val="280806424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5569DC6-CBD7-6D46-8340-5855B45BAE15}" type="slidenum">
              <a:rPr lang="en-US" smtClean="0"/>
              <a:t>25</a:t>
            </a:fld>
            <a:endParaRPr lang="en-US"/>
          </a:p>
        </p:txBody>
      </p:sp>
    </p:spTree>
    <p:extLst>
      <p:ext uri="{BB962C8B-B14F-4D97-AF65-F5344CB8AC3E}">
        <p14:creationId xmlns:p14="http://schemas.microsoft.com/office/powerpoint/2010/main" val="62678895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40151552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5569DC6-CBD7-6D46-8340-5855B45BAE15}" type="slidenum">
              <a:rPr lang="en-US" smtClean="0"/>
              <a:t>27</a:t>
            </a:fld>
            <a:endParaRPr lang="en-US"/>
          </a:p>
        </p:txBody>
      </p:sp>
    </p:spTree>
    <p:extLst>
      <p:ext uri="{BB962C8B-B14F-4D97-AF65-F5344CB8AC3E}">
        <p14:creationId xmlns:p14="http://schemas.microsoft.com/office/powerpoint/2010/main" val="227470135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5569DC6-CBD7-6D46-8340-5855B45BAE15}" type="slidenum">
              <a:rPr lang="en-US" smtClean="0"/>
              <a:t>28</a:t>
            </a:fld>
            <a:endParaRPr lang="en-US"/>
          </a:p>
        </p:txBody>
      </p:sp>
    </p:spTree>
    <p:extLst>
      <p:ext uri="{BB962C8B-B14F-4D97-AF65-F5344CB8AC3E}">
        <p14:creationId xmlns:p14="http://schemas.microsoft.com/office/powerpoint/2010/main" val="112241905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5397761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Good </a:t>
            </a:r>
            <a:r>
              <a:rPr lang="en-US" dirty="0" smtClean="0"/>
              <a:t>morning! Thanks for being here today. </a:t>
            </a:r>
          </a:p>
          <a:p>
            <a:endParaRPr lang="en-US" dirty="0" smtClean="0"/>
          </a:p>
          <a:p>
            <a:r>
              <a:rPr lang="en-US" dirty="0" smtClean="0"/>
              <a:t>Introductions</a:t>
            </a:r>
          </a:p>
          <a:p>
            <a:endParaRPr lang="en-US" dirty="0" smtClean="0"/>
          </a:p>
          <a:p>
            <a:r>
              <a:rPr lang="en-US" baseline="0" dirty="0" smtClean="0"/>
              <a:t>There are a few things you need to know. </a:t>
            </a:r>
            <a:r>
              <a:rPr lang="en-US" baseline="0" dirty="0" smtClean="0"/>
              <a:t>We’re </a:t>
            </a:r>
            <a:r>
              <a:rPr lang="en-US" baseline="0" dirty="0" smtClean="0"/>
              <a:t>going to begin with a some sharing and a quick overview of the Module Planning Process, but the majority of the day will be work time for planning modules for next year. Please take breaks as you need them during the work time today. Our lunch is scheduled for: ___________.</a:t>
            </a:r>
          </a:p>
          <a:p>
            <a:endParaRPr lang="en-US" baseline="0" dirty="0" smtClean="0"/>
          </a:p>
          <a:p>
            <a:r>
              <a:rPr lang="en-US" baseline="0" dirty="0" smtClean="0"/>
              <a:t>As an added bonus, any planning you do today can be documented </a:t>
            </a:r>
            <a:r>
              <a:rPr lang="en-US" baseline="0" dirty="0" smtClean="0"/>
              <a:t>as </a:t>
            </a:r>
            <a:r>
              <a:rPr lang="en-US" baseline="0" dirty="0" smtClean="0"/>
              <a:t>evidence for your evaluation.</a:t>
            </a:r>
          </a:p>
        </p:txBody>
      </p:sp>
      <p:sp>
        <p:nvSpPr>
          <p:cNvPr id="4" name="Slide Number Placeholder 3"/>
          <p:cNvSpPr>
            <a:spLocks noGrp="1"/>
          </p:cNvSpPr>
          <p:nvPr>
            <p:ph type="sldNum" sz="quarter" idx="10"/>
          </p:nvPr>
        </p:nvSpPr>
        <p:spPr/>
        <p:txBody>
          <a:bodyPr/>
          <a:lstStyle/>
          <a:p>
            <a:fld id="{05569DC6-CBD7-6D46-8340-5855B45BAE15}" type="slidenum">
              <a:rPr lang="en-US" smtClean="0"/>
              <a:t>3</a:t>
            </a:fld>
            <a:endParaRPr lang="en-US"/>
          </a:p>
        </p:txBody>
      </p:sp>
    </p:spTree>
    <p:extLst>
      <p:ext uri="{BB962C8B-B14F-4D97-AF65-F5344CB8AC3E}">
        <p14:creationId xmlns:p14="http://schemas.microsoft.com/office/powerpoint/2010/main" val="357062791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5569DC6-CBD7-6D46-8340-5855B45BAE15}" type="slidenum">
              <a:rPr lang="en-US" smtClean="0"/>
              <a:t>30</a:t>
            </a:fld>
            <a:endParaRPr lang="en-US"/>
          </a:p>
        </p:txBody>
      </p:sp>
    </p:spTree>
    <p:extLst>
      <p:ext uri="{BB962C8B-B14F-4D97-AF65-F5344CB8AC3E}">
        <p14:creationId xmlns:p14="http://schemas.microsoft.com/office/powerpoint/2010/main" val="306143684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5569DC6-CBD7-6D46-8340-5855B45BAE15}" type="slidenum">
              <a:rPr lang="en-US" smtClean="0"/>
              <a:t>31</a:t>
            </a:fld>
            <a:endParaRPr lang="en-US"/>
          </a:p>
        </p:txBody>
      </p:sp>
    </p:spTree>
    <p:extLst>
      <p:ext uri="{BB962C8B-B14F-4D97-AF65-F5344CB8AC3E}">
        <p14:creationId xmlns:p14="http://schemas.microsoft.com/office/powerpoint/2010/main" val="323393607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5569DC6-CBD7-6D46-8340-5855B45BAE15}" type="slidenum">
              <a:rPr lang="en-US" smtClean="0"/>
              <a:t>32</a:t>
            </a:fld>
            <a:endParaRPr lang="en-US"/>
          </a:p>
        </p:txBody>
      </p:sp>
    </p:spTree>
    <p:extLst>
      <p:ext uri="{BB962C8B-B14F-4D97-AF65-F5344CB8AC3E}">
        <p14:creationId xmlns:p14="http://schemas.microsoft.com/office/powerpoint/2010/main" val="429379565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5569DC6-CBD7-6D46-8340-5855B45BAE15}" type="slidenum">
              <a:rPr lang="en-US" smtClean="0"/>
              <a:t>33</a:t>
            </a:fld>
            <a:endParaRPr lang="en-US"/>
          </a:p>
        </p:txBody>
      </p:sp>
    </p:spTree>
    <p:extLst>
      <p:ext uri="{BB962C8B-B14F-4D97-AF65-F5344CB8AC3E}">
        <p14:creationId xmlns:p14="http://schemas.microsoft.com/office/powerpoint/2010/main" val="65752340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year</a:t>
            </a:r>
            <a:r>
              <a:rPr lang="en-US" baseline="0" dirty="0" smtClean="0"/>
              <a:t> we are printing all materials from the Eureka Math/Great Minds website in order to take advantage of updated materials and customer service. </a:t>
            </a:r>
          </a:p>
          <a:p>
            <a:endParaRPr lang="en-US" baseline="0" dirty="0" smtClean="0"/>
          </a:p>
          <a:p>
            <a:r>
              <a:rPr lang="en-US" baseline="0" dirty="0" smtClean="0"/>
              <a:t>You do need to login to view the </a:t>
            </a:r>
            <a:r>
              <a:rPr lang="en-US" baseline="0" dirty="0" err="1" smtClean="0"/>
              <a:t>pdfs</a:t>
            </a:r>
            <a:r>
              <a:rPr lang="en-US" baseline="0" dirty="0" smtClean="0"/>
              <a:t>. The login you have for the Teach Eureka video will give you access to the module materials.</a:t>
            </a:r>
          </a:p>
          <a:p>
            <a:endParaRPr lang="en-US" baseline="0" dirty="0" smtClean="0"/>
          </a:p>
          <a:p>
            <a:r>
              <a:rPr lang="en-US" baseline="0" dirty="0" smtClean="0"/>
              <a:t>Go to </a:t>
            </a:r>
            <a:r>
              <a:rPr lang="en-US" baseline="0" dirty="0" err="1" smtClean="0"/>
              <a:t>Greatminds.net</a:t>
            </a:r>
            <a:r>
              <a:rPr lang="en-US" baseline="0" dirty="0" smtClean="0"/>
              <a:t>, login, then select module </a:t>
            </a:r>
            <a:r>
              <a:rPr lang="en-US" baseline="0" dirty="0" err="1" smtClean="0"/>
              <a:t>pdfs</a:t>
            </a:r>
            <a:r>
              <a:rPr lang="en-US" baseline="0" dirty="0" smtClean="0"/>
              <a:t> from the math page. </a:t>
            </a:r>
          </a:p>
          <a:p>
            <a:endParaRPr lang="en-US" baseline="0" dirty="0" smtClean="0"/>
          </a:p>
          <a:p>
            <a:r>
              <a:rPr lang="en-US" baseline="0" dirty="0" smtClean="0"/>
              <a:t>When you click on a module to open/download, you will need to agree to copyright guidelines.</a:t>
            </a:r>
          </a:p>
          <a:p>
            <a:endParaRPr lang="en-US" baseline="0" dirty="0" smtClean="0"/>
          </a:p>
          <a:p>
            <a:r>
              <a:rPr lang="en-US" baseline="0" dirty="0" smtClean="0"/>
              <a:t>Don’t forget to access your Teach Eureka videos! Our subscription runs through November 2015.</a:t>
            </a:r>
            <a:endParaRPr lang="en-US" dirty="0"/>
          </a:p>
        </p:txBody>
      </p:sp>
      <p:sp>
        <p:nvSpPr>
          <p:cNvPr id="4" name="Slide Number Placeholder 3"/>
          <p:cNvSpPr>
            <a:spLocks noGrp="1"/>
          </p:cNvSpPr>
          <p:nvPr>
            <p:ph type="sldNum" sz="quarter" idx="10"/>
          </p:nvPr>
        </p:nvSpPr>
        <p:spPr/>
        <p:txBody>
          <a:bodyPr/>
          <a:lstStyle/>
          <a:p>
            <a:fld id="{8662DECB-DB60-5E43-BAE6-0C2A98921B5D}" type="slidenum">
              <a:rPr lang="en-US" smtClean="0"/>
              <a:t>34</a:t>
            </a:fld>
            <a:endParaRPr lang="en-US"/>
          </a:p>
        </p:txBody>
      </p:sp>
    </p:spTree>
    <p:extLst>
      <p:ext uri="{BB962C8B-B14F-4D97-AF65-F5344CB8AC3E}">
        <p14:creationId xmlns:p14="http://schemas.microsoft.com/office/powerpoint/2010/main" val="192395171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a:defRPr/>
            </a:pPr>
            <a:r>
              <a:rPr lang="en-US" b="0" i="0" baseline="0" dirty="0" smtClean="0"/>
              <a:t>Additional </a:t>
            </a:r>
            <a:r>
              <a:rPr lang="en-US" b="0" i="0" baseline="0" dirty="0" smtClean="0"/>
              <a:t>Resources</a:t>
            </a:r>
          </a:p>
          <a:p>
            <a:pPr>
              <a:defRPr/>
            </a:pPr>
            <a:r>
              <a:rPr lang="en-US" b="0" i="0" baseline="0" dirty="0" smtClean="0"/>
              <a:t>The </a:t>
            </a:r>
            <a:r>
              <a:rPr lang="en-US" b="0" i="0" baseline="0" dirty="0" err="1" smtClean="0"/>
              <a:t>EngageNY</a:t>
            </a:r>
            <a:r>
              <a:rPr lang="en-US" b="0" i="0" baseline="0" dirty="0" smtClean="0"/>
              <a:t> website at </a:t>
            </a:r>
            <a:r>
              <a:rPr lang="en-US" b="0" i="0" baseline="0" dirty="0" err="1" smtClean="0"/>
              <a:t>engageny.org</a:t>
            </a:r>
            <a:endParaRPr lang="en-US" b="0" i="0" baseline="0" dirty="0" smtClean="0"/>
          </a:p>
          <a:p>
            <a:pPr>
              <a:defRPr/>
            </a:pPr>
            <a:r>
              <a:rPr lang="en-US" b="0" i="0" baseline="0" dirty="0" smtClean="0"/>
              <a:t>To find modules, lessons, and assessments, Click on the live link that says Common Core Curriculum and Assessments, then the link for Common Core Curriculum, then click on math. You will find the modules, lessons, and assessments available to view or to download.</a:t>
            </a:r>
          </a:p>
          <a:p>
            <a:pPr>
              <a:defRPr/>
            </a:pPr>
            <a:endParaRPr lang="en-US" b="0" i="0" baseline="0" dirty="0" smtClean="0"/>
          </a:p>
          <a:p>
            <a:pPr>
              <a:defRPr/>
            </a:pPr>
            <a:r>
              <a:rPr lang="en-US" b="0" i="0" baseline="0" dirty="0" smtClean="0"/>
              <a:t>When you click on the Video Library, you will be able to navigate and filter through many video clips. Some of the videos provide more information about the curriculum, and some video clips show portions of the modules in action.</a:t>
            </a:r>
          </a:p>
        </p:txBody>
      </p:sp>
      <p:sp>
        <p:nvSpPr>
          <p:cNvPr id="4" name="Slide Number Placeholder 3"/>
          <p:cNvSpPr>
            <a:spLocks noGrp="1"/>
          </p:cNvSpPr>
          <p:nvPr>
            <p:ph type="sldNum" sz="quarter" idx="10"/>
          </p:nvPr>
        </p:nvSpPr>
        <p:spPr/>
        <p:txBody>
          <a:bodyPr/>
          <a:lstStyle/>
          <a:p>
            <a:fld id="{8662DECB-DB60-5E43-BAE6-0C2A98921B5D}" type="slidenum">
              <a:rPr lang="en-US" smtClean="0"/>
              <a:t>35</a:t>
            </a:fld>
            <a:endParaRPr lang="en-US"/>
          </a:p>
        </p:txBody>
      </p:sp>
    </p:spTree>
    <p:extLst>
      <p:ext uri="{BB962C8B-B14F-4D97-AF65-F5344CB8AC3E}">
        <p14:creationId xmlns:p14="http://schemas.microsoft.com/office/powerpoint/2010/main" val="272042026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5569DC6-CBD7-6D46-8340-5855B45BAE15}" type="slidenum">
              <a:rPr lang="en-US" smtClean="0"/>
              <a:t>36</a:t>
            </a:fld>
            <a:endParaRPr lang="en-US"/>
          </a:p>
        </p:txBody>
      </p:sp>
    </p:spTree>
    <p:extLst>
      <p:ext uri="{BB962C8B-B14F-4D97-AF65-F5344CB8AC3E}">
        <p14:creationId xmlns:p14="http://schemas.microsoft.com/office/powerpoint/2010/main" val="15653085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a:t>
            </a:r>
            <a:r>
              <a:rPr lang="en-US" baseline="0" dirty="0" smtClean="0"/>
              <a:t> </a:t>
            </a:r>
            <a:r>
              <a:rPr lang="en-US" baseline="0" dirty="0" smtClean="0"/>
              <a:t>have a busy day ahead of us. Before we jump into the work, we are going to take a few minutes to celebrate our successes. We’ve worked very hard this year! So let’s acknowledge the success that our hard work has brought us.</a:t>
            </a:r>
          </a:p>
          <a:p>
            <a:endParaRPr lang="en-US" baseline="0" dirty="0" smtClean="0"/>
          </a:p>
          <a:p>
            <a:r>
              <a:rPr lang="en-US" baseline="0" dirty="0" smtClean="0"/>
              <a:t>We are going to use a protocol called “Give One to Get One.” The purpose is to allow you to share your successes and hear the successes of others. By doing this, we can learn from each other, and build a network of ideas and support.  </a:t>
            </a:r>
          </a:p>
          <a:p>
            <a:endParaRPr lang="en-US" baseline="0" dirty="0" smtClean="0"/>
          </a:p>
          <a:p>
            <a:r>
              <a:rPr lang="en-US" baseline="0" dirty="0" smtClean="0"/>
              <a:t>To get started, write one success on a sticky note. Please label the sticky note with the name of your school (or your name and your school)– this way, another teacher can find you to hear about how you created this success in your classroom.</a:t>
            </a:r>
            <a:endParaRPr lang="en-US" dirty="0"/>
          </a:p>
        </p:txBody>
      </p:sp>
      <p:sp>
        <p:nvSpPr>
          <p:cNvPr id="4" name="Slide Number Placeholder 3"/>
          <p:cNvSpPr>
            <a:spLocks noGrp="1"/>
          </p:cNvSpPr>
          <p:nvPr>
            <p:ph type="sldNum" sz="quarter" idx="10"/>
          </p:nvPr>
        </p:nvSpPr>
        <p:spPr/>
        <p:txBody>
          <a:bodyPr/>
          <a:lstStyle/>
          <a:p>
            <a:fld id="{05569DC6-CBD7-6D46-8340-5855B45BAE15}" type="slidenum">
              <a:rPr lang="en-US" smtClean="0"/>
              <a:t>4</a:t>
            </a:fld>
            <a:endParaRPr lang="en-US"/>
          </a:p>
        </p:txBody>
      </p:sp>
    </p:spTree>
    <p:extLst>
      <p:ext uri="{BB962C8B-B14F-4D97-AF65-F5344CB8AC3E}">
        <p14:creationId xmlns:p14="http://schemas.microsoft.com/office/powerpoint/2010/main" val="2138811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Here’s </a:t>
            </a:r>
            <a:r>
              <a:rPr lang="en-US" dirty="0" smtClean="0"/>
              <a:t>how this works: </a:t>
            </a:r>
          </a:p>
          <a:p>
            <a:endParaRPr lang="en-US" dirty="0" smtClean="0"/>
          </a:p>
          <a:p>
            <a:r>
              <a:rPr lang="en-US" dirty="0" smtClean="0"/>
              <a:t>When we give the signal, stand up and find a person from a different table.</a:t>
            </a:r>
            <a:r>
              <a:rPr lang="en-US" baseline="0" dirty="0" smtClean="0"/>
              <a:t> Share your success, and listen to them share their success. Then, exchange sticky notes. Now you have a new sticky note. Find a second person to share with (make sure they are not from your table!). This time, you are sharing another teacher’s success. Don’t forget to exchange sticky notes when you are done.  Next, find a third person to share with. You are now sharing another new success. After you have shared successes, exchange sticky notes and return to your table.</a:t>
            </a:r>
          </a:p>
          <a:p>
            <a:endParaRPr lang="en-US" baseline="0" dirty="0" smtClean="0"/>
          </a:p>
          <a:p>
            <a:r>
              <a:rPr lang="en-US" baseline="0" dirty="0" smtClean="0"/>
              <a:t>At your table, share the success you have in your hand.</a:t>
            </a:r>
            <a:endParaRPr lang="en-US" dirty="0"/>
          </a:p>
        </p:txBody>
      </p:sp>
      <p:sp>
        <p:nvSpPr>
          <p:cNvPr id="4" name="Slide Number Placeholder 3"/>
          <p:cNvSpPr>
            <a:spLocks noGrp="1"/>
          </p:cNvSpPr>
          <p:nvPr>
            <p:ph type="sldNum" sz="quarter" idx="10"/>
          </p:nvPr>
        </p:nvSpPr>
        <p:spPr/>
        <p:txBody>
          <a:bodyPr/>
          <a:lstStyle/>
          <a:p>
            <a:fld id="{05569DC6-CBD7-6D46-8340-5855B45BAE15}" type="slidenum">
              <a:rPr lang="en-US" smtClean="0"/>
              <a:t>5</a:t>
            </a:fld>
            <a:endParaRPr lang="en-US"/>
          </a:p>
        </p:txBody>
      </p:sp>
    </p:spTree>
    <p:extLst>
      <p:ext uri="{BB962C8B-B14F-4D97-AF65-F5344CB8AC3E}">
        <p14:creationId xmlns:p14="http://schemas.microsoft.com/office/powerpoint/2010/main" val="10822056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Thanks </a:t>
            </a:r>
            <a:r>
              <a:rPr lang="en-US" dirty="0" smtClean="0"/>
              <a:t>for sharing your colleague’s success! Please add the sticky note to the appropriate poster.</a:t>
            </a:r>
          </a:p>
          <a:p>
            <a:endParaRPr lang="en-US" dirty="0" smtClean="0"/>
          </a:p>
          <a:p>
            <a:r>
              <a:rPr lang="en-US" dirty="0" smtClean="0"/>
              <a:t>We will leave these up today,</a:t>
            </a:r>
            <a:r>
              <a:rPr lang="en-US" baseline="0" dirty="0" smtClean="0"/>
              <a:t> so when you need a break, read the successes other teachers have had this year. When you see something you’d like to learn more about, please feel free to find that teacher/school and learn about the steps they took to create that success.</a:t>
            </a:r>
            <a:endParaRPr lang="en-US" dirty="0"/>
          </a:p>
        </p:txBody>
      </p:sp>
      <p:sp>
        <p:nvSpPr>
          <p:cNvPr id="4" name="Slide Number Placeholder 3"/>
          <p:cNvSpPr>
            <a:spLocks noGrp="1"/>
          </p:cNvSpPr>
          <p:nvPr>
            <p:ph type="sldNum" sz="quarter" idx="10"/>
          </p:nvPr>
        </p:nvSpPr>
        <p:spPr/>
        <p:txBody>
          <a:bodyPr/>
          <a:lstStyle/>
          <a:p>
            <a:fld id="{05569DC6-CBD7-6D46-8340-5855B45BAE15}" type="slidenum">
              <a:rPr lang="en-US" smtClean="0"/>
              <a:t>6</a:t>
            </a:fld>
            <a:endParaRPr lang="en-US"/>
          </a:p>
        </p:txBody>
      </p:sp>
    </p:spTree>
    <p:extLst>
      <p:ext uri="{BB962C8B-B14F-4D97-AF65-F5344CB8AC3E}">
        <p14:creationId xmlns:p14="http://schemas.microsoft.com/office/powerpoint/2010/main" val="22804867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5569DC6-CBD7-6D46-8340-5855B45BAE15}" type="slidenum">
              <a:rPr lang="en-US" smtClean="0"/>
              <a:t>7</a:t>
            </a:fld>
            <a:endParaRPr lang="en-US"/>
          </a:p>
        </p:txBody>
      </p:sp>
    </p:spTree>
    <p:extLst>
      <p:ext uri="{BB962C8B-B14F-4D97-AF65-F5344CB8AC3E}">
        <p14:creationId xmlns:p14="http://schemas.microsoft.com/office/powerpoint/2010/main" val="30531679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5569DC6-CBD7-6D46-8340-5855B45BAE15}" type="slidenum">
              <a:rPr lang="en-US" smtClean="0"/>
              <a:t>8</a:t>
            </a:fld>
            <a:endParaRPr lang="en-US"/>
          </a:p>
        </p:txBody>
      </p:sp>
    </p:spTree>
    <p:extLst>
      <p:ext uri="{BB962C8B-B14F-4D97-AF65-F5344CB8AC3E}">
        <p14:creationId xmlns:p14="http://schemas.microsoft.com/office/powerpoint/2010/main" val="37783101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a:t>
            </a:r>
            <a:r>
              <a:rPr lang="en-US" dirty="0" smtClean="0"/>
              <a:t>work we do today can</a:t>
            </a:r>
            <a:r>
              <a:rPr lang="en-US" baseline="0" dirty="0" smtClean="0"/>
              <a:t> go a long way toward overcoming the challenges we will face next year. But we are still going to have “those days.” Those days when it seems that nothing is working. Those days when it seems our challenges are too big to tackle. How do we respond?</a:t>
            </a:r>
            <a:endParaRPr lang="en-US" dirty="0"/>
          </a:p>
        </p:txBody>
      </p:sp>
      <p:sp>
        <p:nvSpPr>
          <p:cNvPr id="4" name="Slide Number Placeholder 3"/>
          <p:cNvSpPr>
            <a:spLocks noGrp="1"/>
          </p:cNvSpPr>
          <p:nvPr>
            <p:ph type="sldNum" sz="quarter" idx="10"/>
          </p:nvPr>
        </p:nvSpPr>
        <p:spPr/>
        <p:txBody>
          <a:bodyPr/>
          <a:lstStyle/>
          <a:p>
            <a:fld id="{05569DC6-CBD7-6D46-8340-5855B45BAE15}" type="slidenum">
              <a:rPr lang="en-US" smtClean="0"/>
              <a:t>9</a:t>
            </a:fld>
            <a:endParaRPr lang="en-US"/>
          </a:p>
        </p:txBody>
      </p:sp>
    </p:spTree>
    <p:extLst>
      <p:ext uri="{BB962C8B-B14F-4D97-AF65-F5344CB8AC3E}">
        <p14:creationId xmlns:p14="http://schemas.microsoft.com/office/powerpoint/2010/main" val="25762507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4A6555E-BAC7-DA43-8559-8838642F35D7}" type="datetimeFigureOut">
              <a:rPr lang="en-US" smtClean="0"/>
              <a:t>8/10/15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60F57F-3C61-444E-88F3-5B32DFA582AC}" type="slidenum">
              <a:rPr lang="en-US" smtClean="0"/>
              <a:t>‹#›</a:t>
            </a:fld>
            <a:endParaRPr lang="en-US"/>
          </a:p>
        </p:txBody>
      </p:sp>
    </p:spTree>
    <p:extLst>
      <p:ext uri="{BB962C8B-B14F-4D97-AF65-F5344CB8AC3E}">
        <p14:creationId xmlns:p14="http://schemas.microsoft.com/office/powerpoint/2010/main" val="13155691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4A6555E-BAC7-DA43-8559-8838642F35D7}" type="datetimeFigureOut">
              <a:rPr lang="en-US" smtClean="0"/>
              <a:t>8/10/15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888B9A-BF9C-5145-8ABB-F2820D54C22C}" type="slidenum">
              <a:rPr lang="en-US" smtClean="0"/>
              <a:t>‹#›</a:t>
            </a:fld>
            <a:endParaRPr lang="en-US"/>
          </a:p>
        </p:txBody>
      </p:sp>
    </p:spTree>
    <p:extLst>
      <p:ext uri="{BB962C8B-B14F-4D97-AF65-F5344CB8AC3E}">
        <p14:creationId xmlns:p14="http://schemas.microsoft.com/office/powerpoint/2010/main" val="10062152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4A6555E-BAC7-DA43-8559-8838642F35D7}" type="datetimeFigureOut">
              <a:rPr lang="en-US" smtClean="0"/>
              <a:t>8/10/15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888B9A-BF9C-5145-8ABB-F2820D54C22C}" type="slidenum">
              <a:rPr lang="en-US" smtClean="0"/>
              <a:t>‹#›</a:t>
            </a:fld>
            <a:endParaRPr lang="en-US"/>
          </a:p>
        </p:txBody>
      </p:sp>
    </p:spTree>
    <p:extLst>
      <p:ext uri="{BB962C8B-B14F-4D97-AF65-F5344CB8AC3E}">
        <p14:creationId xmlns:p14="http://schemas.microsoft.com/office/powerpoint/2010/main" val="29899617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21" name="Shape 21"/>
          <p:cNvSpPr>
            <a:spLocks noGrp="1"/>
          </p:cNvSpPr>
          <p:nvPr>
            <p:ph type="title"/>
          </p:nvPr>
        </p:nvSpPr>
        <p:spPr>
          <a:prstGeom prst="rect">
            <a:avLst/>
          </a:prstGeom>
        </p:spPr>
        <p:txBody>
          <a:bodyPr/>
          <a:lstStyle/>
          <a:p>
            <a:pPr lvl="0">
              <a:defRPr sz="1800" cap="none">
                <a:solidFill>
                  <a:srgbClr val="000000"/>
                </a:solidFill>
              </a:defRPr>
            </a:pPr>
            <a:r>
              <a:rPr sz="5100" cap="all">
                <a:solidFill>
                  <a:srgbClr val="535353"/>
                </a:solidFill>
              </a:rPr>
              <a:t>Title Text</a:t>
            </a:r>
          </a:p>
        </p:txBody>
      </p:sp>
      <p:sp>
        <p:nvSpPr>
          <p:cNvPr id="22" name="Shape 22"/>
          <p:cNvSpPr>
            <a:spLocks noGrp="1"/>
          </p:cNvSpPr>
          <p:nvPr>
            <p:ph type="sldNum" sz="quarter" idx="2"/>
          </p:nvPr>
        </p:nvSpPr>
        <p:spPr>
          <a:prstGeom prst="rect">
            <a:avLst/>
          </a:prstGeom>
        </p:spPr>
        <p:txBody>
          <a:bodyPr/>
          <a:lstStyle/>
          <a:p>
            <a:pPr lvl="0"/>
            <a:fld id="{86CB4B4D-7CA3-9044-876B-883B54F8677D}" type="slidenum">
              <a:t>‹#›</a:t>
            </a:fld>
            <a:endParaRPr/>
          </a:p>
        </p:txBody>
      </p:sp>
    </p:spTree>
    <p:extLst>
      <p:ext uri="{BB962C8B-B14F-4D97-AF65-F5344CB8AC3E}">
        <p14:creationId xmlns:p14="http://schemas.microsoft.com/office/powerpoint/2010/main" val="740754226"/>
      </p:ext>
    </p:extLst>
  </p:cSld>
  <p:clrMapOvr>
    <a:masterClrMapping/>
  </p:clrMapOvr>
  <p:transition xmlns:p14="http://schemas.microsoft.com/office/powerpoint/2010/mai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24" name="Shape 24"/>
          <p:cNvSpPr>
            <a:spLocks noGrp="1"/>
          </p:cNvSpPr>
          <p:nvPr>
            <p:ph type="title"/>
          </p:nvPr>
        </p:nvSpPr>
        <p:spPr>
          <a:prstGeom prst="rect">
            <a:avLst/>
          </a:prstGeom>
        </p:spPr>
        <p:txBody>
          <a:bodyPr/>
          <a:lstStyle/>
          <a:p>
            <a:pPr lvl="0">
              <a:defRPr sz="1800" cap="none">
                <a:solidFill>
                  <a:srgbClr val="000000"/>
                </a:solidFill>
              </a:defRPr>
            </a:pPr>
            <a:r>
              <a:rPr sz="5100" cap="all">
                <a:solidFill>
                  <a:srgbClr val="535353"/>
                </a:solidFill>
              </a:rPr>
              <a:t>Title Text</a:t>
            </a:r>
          </a:p>
        </p:txBody>
      </p:sp>
      <p:sp>
        <p:nvSpPr>
          <p:cNvPr id="25" name="Shape 25"/>
          <p:cNvSpPr>
            <a:spLocks noGrp="1"/>
          </p:cNvSpPr>
          <p:nvPr>
            <p:ph type="body" idx="1"/>
          </p:nvPr>
        </p:nvSpPr>
        <p:spPr>
          <a:prstGeom prst="rect">
            <a:avLst/>
          </a:prstGeom>
        </p:spPr>
        <p:txBody>
          <a:bodyPr/>
          <a:lstStyle/>
          <a:p>
            <a:pPr lvl="0">
              <a:defRPr sz="1800">
                <a:solidFill>
                  <a:srgbClr val="000000"/>
                </a:solidFill>
              </a:defRPr>
            </a:pPr>
            <a:r>
              <a:rPr sz="3200">
                <a:solidFill>
                  <a:srgbClr val="535353"/>
                </a:solidFill>
              </a:rPr>
              <a:t>Body Level One</a:t>
            </a:r>
          </a:p>
          <a:p>
            <a:pPr lvl="1">
              <a:defRPr sz="1800">
                <a:solidFill>
                  <a:srgbClr val="000000"/>
                </a:solidFill>
              </a:defRPr>
            </a:pPr>
            <a:r>
              <a:rPr sz="3200">
                <a:solidFill>
                  <a:srgbClr val="535353"/>
                </a:solidFill>
              </a:rPr>
              <a:t>Body Level Two</a:t>
            </a:r>
          </a:p>
          <a:p>
            <a:pPr lvl="2">
              <a:defRPr sz="1800">
                <a:solidFill>
                  <a:srgbClr val="000000"/>
                </a:solidFill>
              </a:defRPr>
            </a:pPr>
            <a:r>
              <a:rPr sz="3200">
                <a:solidFill>
                  <a:srgbClr val="535353"/>
                </a:solidFill>
              </a:rPr>
              <a:t>Body Level Three</a:t>
            </a:r>
          </a:p>
          <a:p>
            <a:pPr lvl="3">
              <a:defRPr sz="1800">
                <a:solidFill>
                  <a:srgbClr val="000000"/>
                </a:solidFill>
              </a:defRPr>
            </a:pPr>
            <a:r>
              <a:rPr sz="3200">
                <a:solidFill>
                  <a:srgbClr val="535353"/>
                </a:solidFill>
              </a:rPr>
              <a:t>Body Level Four</a:t>
            </a:r>
          </a:p>
          <a:p>
            <a:pPr lvl="4">
              <a:defRPr sz="1800">
                <a:solidFill>
                  <a:srgbClr val="000000"/>
                </a:solidFill>
              </a:defRPr>
            </a:pPr>
            <a:r>
              <a:rPr sz="3200">
                <a:solidFill>
                  <a:srgbClr val="535353"/>
                </a:solidFill>
              </a:rPr>
              <a:t>Body Level Five</a:t>
            </a:r>
          </a:p>
        </p:txBody>
      </p:sp>
      <p:sp>
        <p:nvSpPr>
          <p:cNvPr id="26" name="Shape 26"/>
          <p:cNvSpPr>
            <a:spLocks noGrp="1"/>
          </p:cNvSpPr>
          <p:nvPr>
            <p:ph type="sldNum" sz="quarter" idx="2"/>
          </p:nvPr>
        </p:nvSpPr>
        <p:spPr>
          <a:prstGeom prst="rect">
            <a:avLst/>
          </a:prstGeom>
        </p:spPr>
        <p:txBody>
          <a:bodyPr/>
          <a:lstStyle/>
          <a:p>
            <a:pPr lvl="0"/>
            <a:fld id="{86CB4B4D-7CA3-9044-876B-883B54F8677D}" type="slidenum">
              <a:t>‹#›</a:t>
            </a:fld>
            <a:endParaRPr/>
          </a:p>
        </p:txBody>
      </p:sp>
    </p:spTree>
    <p:extLst>
      <p:ext uri="{BB962C8B-B14F-4D97-AF65-F5344CB8AC3E}">
        <p14:creationId xmlns:p14="http://schemas.microsoft.com/office/powerpoint/2010/main" val="3571606495"/>
      </p:ext>
    </p:extLst>
  </p:cSld>
  <p:clrMapOvr>
    <a:masterClrMapping/>
  </p:clrMapOvr>
  <p:transition xmlns:p14="http://schemas.microsoft.com/office/powerpoint/2010/mai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4A6555E-BAC7-DA43-8559-8838642F35D7}" type="datetimeFigureOut">
              <a:rPr lang="en-US" smtClean="0"/>
              <a:t>8/10/15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888B9A-BF9C-5145-8ABB-F2820D54C22C}" type="slidenum">
              <a:rPr lang="en-US" smtClean="0"/>
              <a:t>‹#›</a:t>
            </a:fld>
            <a:endParaRPr lang="en-US"/>
          </a:p>
        </p:txBody>
      </p:sp>
    </p:spTree>
    <p:extLst>
      <p:ext uri="{BB962C8B-B14F-4D97-AF65-F5344CB8AC3E}">
        <p14:creationId xmlns:p14="http://schemas.microsoft.com/office/powerpoint/2010/main" val="39081729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4A6555E-BAC7-DA43-8559-8838642F35D7}" type="datetimeFigureOut">
              <a:rPr lang="en-US" smtClean="0"/>
              <a:t>8/10/15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888B9A-BF9C-5145-8ABB-F2820D54C22C}" type="slidenum">
              <a:rPr lang="en-US" smtClean="0"/>
              <a:t>‹#›</a:t>
            </a:fld>
            <a:endParaRPr lang="en-US"/>
          </a:p>
        </p:txBody>
      </p:sp>
    </p:spTree>
    <p:extLst>
      <p:ext uri="{BB962C8B-B14F-4D97-AF65-F5344CB8AC3E}">
        <p14:creationId xmlns:p14="http://schemas.microsoft.com/office/powerpoint/2010/main" val="25838503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4A6555E-BAC7-DA43-8559-8838642F35D7}" type="datetimeFigureOut">
              <a:rPr lang="en-US" smtClean="0"/>
              <a:t>8/10/15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9888B9A-BF9C-5145-8ABB-F2820D54C22C}" type="slidenum">
              <a:rPr lang="en-US" smtClean="0"/>
              <a:t>‹#›</a:t>
            </a:fld>
            <a:endParaRPr lang="en-US"/>
          </a:p>
        </p:txBody>
      </p:sp>
    </p:spTree>
    <p:extLst>
      <p:ext uri="{BB962C8B-B14F-4D97-AF65-F5344CB8AC3E}">
        <p14:creationId xmlns:p14="http://schemas.microsoft.com/office/powerpoint/2010/main" val="15863689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4A6555E-BAC7-DA43-8559-8838642F35D7}" type="datetimeFigureOut">
              <a:rPr lang="en-US" smtClean="0"/>
              <a:t>8/10/15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9888B9A-BF9C-5145-8ABB-F2820D54C22C}" type="slidenum">
              <a:rPr lang="en-US" smtClean="0"/>
              <a:t>‹#›</a:t>
            </a:fld>
            <a:endParaRPr lang="en-US"/>
          </a:p>
        </p:txBody>
      </p:sp>
    </p:spTree>
    <p:extLst>
      <p:ext uri="{BB962C8B-B14F-4D97-AF65-F5344CB8AC3E}">
        <p14:creationId xmlns:p14="http://schemas.microsoft.com/office/powerpoint/2010/main" val="21516480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4A6555E-BAC7-DA43-8559-8838642F35D7}" type="datetimeFigureOut">
              <a:rPr lang="en-US" smtClean="0"/>
              <a:t>8/10/15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9888B9A-BF9C-5145-8ABB-F2820D54C22C}" type="slidenum">
              <a:rPr lang="en-US" smtClean="0"/>
              <a:t>‹#›</a:t>
            </a:fld>
            <a:endParaRPr lang="en-US"/>
          </a:p>
        </p:txBody>
      </p:sp>
    </p:spTree>
    <p:extLst>
      <p:ext uri="{BB962C8B-B14F-4D97-AF65-F5344CB8AC3E}">
        <p14:creationId xmlns:p14="http://schemas.microsoft.com/office/powerpoint/2010/main" val="7160360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4A6555E-BAC7-DA43-8559-8838642F35D7}" type="datetimeFigureOut">
              <a:rPr lang="en-US" smtClean="0"/>
              <a:t>8/10/15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9888B9A-BF9C-5145-8ABB-F2820D54C22C}" type="slidenum">
              <a:rPr lang="en-US" smtClean="0"/>
              <a:t>‹#›</a:t>
            </a:fld>
            <a:endParaRPr lang="en-US"/>
          </a:p>
        </p:txBody>
      </p:sp>
    </p:spTree>
    <p:extLst>
      <p:ext uri="{BB962C8B-B14F-4D97-AF65-F5344CB8AC3E}">
        <p14:creationId xmlns:p14="http://schemas.microsoft.com/office/powerpoint/2010/main" val="41359546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4A6555E-BAC7-DA43-8559-8838642F35D7}" type="datetimeFigureOut">
              <a:rPr lang="en-US" smtClean="0"/>
              <a:t>8/10/15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9888B9A-BF9C-5145-8ABB-F2820D54C22C}" type="slidenum">
              <a:rPr lang="en-US" smtClean="0"/>
              <a:t>‹#›</a:t>
            </a:fld>
            <a:endParaRPr lang="en-US"/>
          </a:p>
        </p:txBody>
      </p:sp>
    </p:spTree>
    <p:extLst>
      <p:ext uri="{BB962C8B-B14F-4D97-AF65-F5344CB8AC3E}">
        <p14:creationId xmlns:p14="http://schemas.microsoft.com/office/powerpoint/2010/main" val="42185773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4A6555E-BAC7-DA43-8559-8838642F35D7}" type="datetimeFigureOut">
              <a:rPr lang="en-US" smtClean="0"/>
              <a:t>8/10/15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9888B9A-BF9C-5145-8ABB-F2820D54C22C}" type="slidenum">
              <a:rPr lang="en-US" smtClean="0"/>
              <a:t>‹#›</a:t>
            </a:fld>
            <a:endParaRPr lang="en-US"/>
          </a:p>
        </p:txBody>
      </p:sp>
    </p:spTree>
    <p:extLst>
      <p:ext uri="{BB962C8B-B14F-4D97-AF65-F5344CB8AC3E}">
        <p14:creationId xmlns:p14="http://schemas.microsoft.com/office/powerpoint/2010/main" val="1911417069"/>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 Id="rId15"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15">
            <a:alphaModFix amt="30000"/>
          </a:blip>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a:solidFill>
            <a:schemeClr val="bg2"/>
          </a:solidFill>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a:solidFill>
            <a:srgbClr val="EEECE1"/>
          </a:solidFill>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4A6555E-BAC7-DA43-8559-8838642F35D7}" type="datetimeFigureOut">
              <a:rPr lang="en-US" smtClean="0"/>
              <a:t>8/10/15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solidFill>
              </a:defRPr>
            </a:lvl1pPr>
          </a:lstStyle>
          <a:p>
            <a:r>
              <a:rPr lang="en-US" smtClean="0"/>
              <a:t>Summer Institute 2015</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888B9A-BF9C-5145-8ABB-F2820D54C22C}" type="slidenum">
              <a:rPr lang="en-US" smtClean="0"/>
              <a:t>‹#›</a:t>
            </a:fld>
            <a:endParaRPr lang="en-US"/>
          </a:p>
        </p:txBody>
      </p:sp>
    </p:spTree>
    <p:extLst>
      <p:ext uri="{BB962C8B-B14F-4D97-AF65-F5344CB8AC3E}">
        <p14:creationId xmlns:p14="http://schemas.microsoft.com/office/powerpoint/2010/main" val="4280609692"/>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 id="2147483709" r:id="rId1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5"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8"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8.png"/></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11.png"/></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3.png"/><Relationship Id="rId1" Type="http://schemas.openxmlformats.org/officeDocument/2006/relationships/slideLayout" Target="../slideLayouts/slideLayout1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3.png"/><Relationship Id="rId5" Type="http://schemas.openxmlformats.org/officeDocument/2006/relationships/image" Target="../media/image14.png"/><Relationship Id="rId1" Type="http://schemas.openxmlformats.org/officeDocument/2006/relationships/slideLayout" Target="../slideLayouts/slideLayout1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15.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1.xml"/><Relationship Id="rId3" Type="http://schemas.openxmlformats.org/officeDocument/2006/relationships/image" Target="../media/image16.png"/></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4" Type="http://schemas.openxmlformats.org/officeDocument/2006/relationships/image" Target="../media/image18.png"/><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3.png"/><Relationship Id="rId5" Type="http://schemas.openxmlformats.org/officeDocument/2006/relationships/image" Target="../media/image14.png"/><Relationship Id="rId1" Type="http://schemas.openxmlformats.org/officeDocument/2006/relationships/slideLayout" Target="../slideLayouts/slideLayout1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6.xml"/><Relationship Id="rId3" Type="http://schemas.openxmlformats.org/officeDocument/2006/relationships/image" Target="../media/image16.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8.xml"/><Relationship Id="rId3" Type="http://schemas.openxmlformats.org/officeDocument/2006/relationships/image" Target="../media/image19.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9.xml"/><Relationship Id="rId3" Type="http://schemas.openxmlformats.org/officeDocument/2006/relationships/image" Target="../media/image2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0.xml"/><Relationship Id="rId3" Type="http://schemas.openxmlformats.org/officeDocument/2006/relationships/image" Target="../media/image21.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1.xml"/><Relationship Id="rId3" Type="http://schemas.openxmlformats.org/officeDocument/2006/relationships/image" Target="../media/image22.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2.xml"/><Relationship Id="rId3" Type="http://schemas.openxmlformats.org/officeDocument/2006/relationships/image" Target="../media/image23.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3" Type="http://schemas.openxmlformats.org/officeDocument/2006/relationships/image" Target="../media/image24.png"/><Relationship Id="rId4" Type="http://schemas.openxmlformats.org/officeDocument/2006/relationships/image" Target="../media/image25.png"/><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 Id="rId3" Type="http://schemas.openxmlformats.org/officeDocument/2006/relationships/image" Target="../media/image26.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Facilitated Module Planning</a:t>
            </a:r>
            <a:endParaRPr lang="en-US" dirty="0"/>
          </a:p>
        </p:txBody>
      </p:sp>
      <p:sp>
        <p:nvSpPr>
          <p:cNvPr id="3" name="Subtitle 2"/>
          <p:cNvSpPr>
            <a:spLocks noGrp="1"/>
          </p:cNvSpPr>
          <p:nvPr>
            <p:ph type="subTitle" idx="1"/>
          </p:nvPr>
        </p:nvSpPr>
        <p:spPr>
          <a:xfrm>
            <a:off x="1371600" y="3961970"/>
            <a:ext cx="6400800" cy="1039478"/>
          </a:xfrm>
        </p:spPr>
        <p:txBody>
          <a:bodyPr>
            <a:normAutofit fontScale="92500" lnSpcReduction="10000"/>
          </a:bodyPr>
          <a:lstStyle/>
          <a:p>
            <a:r>
              <a:rPr lang="en-US" dirty="0" smtClean="0"/>
              <a:t>Summer</a:t>
            </a:r>
          </a:p>
          <a:p>
            <a:r>
              <a:rPr lang="en-US" dirty="0" smtClean="0"/>
              <a:t>2015</a:t>
            </a:r>
            <a:endParaRPr lang="en-US" dirty="0"/>
          </a:p>
        </p:txBody>
      </p:sp>
    </p:spTree>
    <p:extLst>
      <p:ext uri="{BB962C8B-B14F-4D97-AF65-F5344CB8AC3E}">
        <p14:creationId xmlns:p14="http://schemas.microsoft.com/office/powerpoint/2010/main" val="2274593059"/>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3">
            <a:alphaModFix amt="50000"/>
          </a:blip>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Goals &amp; Success Criteria</a:t>
            </a:r>
            <a:endParaRPr lang="en-US" dirty="0"/>
          </a:p>
        </p:txBody>
      </p:sp>
      <p:sp>
        <p:nvSpPr>
          <p:cNvPr id="3" name="Content Placeholder 2"/>
          <p:cNvSpPr>
            <a:spLocks noGrp="1"/>
          </p:cNvSpPr>
          <p:nvPr>
            <p:ph idx="1"/>
          </p:nvPr>
        </p:nvSpPr>
        <p:spPr>
          <a:xfrm>
            <a:off x="457200" y="1600200"/>
            <a:ext cx="8229600" cy="4546600"/>
          </a:xfrm>
        </p:spPr>
        <p:txBody>
          <a:bodyPr>
            <a:normAutofit/>
          </a:bodyPr>
          <a:lstStyle/>
          <a:p>
            <a:r>
              <a:rPr lang="en-US" dirty="0" smtClean="0"/>
              <a:t>Use the Cycle of Teaching and Learning to study a module, understand what student success looks like, and create a module plan that outlines how teachers move students toward success on the End of Module Assessment.</a:t>
            </a:r>
          </a:p>
        </p:txBody>
      </p:sp>
    </p:spTree>
    <p:extLst>
      <p:ext uri="{BB962C8B-B14F-4D97-AF65-F5344CB8AC3E}">
        <p14:creationId xmlns:p14="http://schemas.microsoft.com/office/powerpoint/2010/main" val="643429847"/>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3">
            <a:alphaModFix amt="50000"/>
          </a:blip>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Goals &amp; Success Criteria</a:t>
            </a:r>
            <a:endParaRPr lang="en-US" dirty="0"/>
          </a:p>
        </p:txBody>
      </p:sp>
      <p:sp>
        <p:nvSpPr>
          <p:cNvPr id="3" name="Content Placeholder 2"/>
          <p:cNvSpPr>
            <a:spLocks noGrp="1"/>
          </p:cNvSpPr>
          <p:nvPr>
            <p:ph idx="1"/>
          </p:nvPr>
        </p:nvSpPr>
        <p:spPr>
          <a:xfrm>
            <a:off x="457200" y="1600200"/>
            <a:ext cx="8229600" cy="4394200"/>
          </a:xfrm>
        </p:spPr>
        <p:txBody>
          <a:bodyPr>
            <a:normAutofit/>
          </a:bodyPr>
          <a:lstStyle/>
          <a:p>
            <a:r>
              <a:rPr lang="en-US" dirty="0" smtClean="0"/>
              <a:t>Success Criteria:</a:t>
            </a:r>
          </a:p>
          <a:p>
            <a:pPr lvl="1"/>
            <a:r>
              <a:rPr lang="en-US" dirty="0" smtClean="0"/>
              <a:t>Understand the standards taught in the module and how they are assessed. </a:t>
            </a:r>
          </a:p>
          <a:p>
            <a:pPr lvl="1"/>
            <a:r>
              <a:rPr lang="en-US" dirty="0" smtClean="0"/>
              <a:t>Collaboratively identify crucial exit tickets that provide check in points for student learning.</a:t>
            </a:r>
          </a:p>
          <a:p>
            <a:pPr lvl="1"/>
            <a:r>
              <a:rPr lang="en-US" b="1" dirty="0" smtClean="0"/>
              <a:t>Customize</a:t>
            </a:r>
            <a:r>
              <a:rPr lang="en-US" dirty="0" smtClean="0"/>
              <a:t> lessons as needed to prepare students to independently demonstrate learning on EOM.</a:t>
            </a:r>
            <a:endParaRPr lang="en-US" dirty="0"/>
          </a:p>
        </p:txBody>
      </p:sp>
    </p:spTree>
    <p:extLst>
      <p:ext uri="{BB962C8B-B14F-4D97-AF65-F5344CB8AC3E}">
        <p14:creationId xmlns:p14="http://schemas.microsoft.com/office/powerpoint/2010/main" val="1271852466"/>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Cycle of Teaching and Learning</a:t>
            </a:r>
            <a:endParaRPr lang="en-US" dirty="0"/>
          </a:p>
        </p:txBody>
      </p:sp>
      <p:sp>
        <p:nvSpPr>
          <p:cNvPr id="3" name="Content Placeholder 2"/>
          <p:cNvSpPr>
            <a:spLocks noGrp="1"/>
          </p:cNvSpPr>
          <p:nvPr>
            <p:ph idx="1"/>
          </p:nvPr>
        </p:nvSpPr>
        <p:spPr>
          <a:xfrm>
            <a:off x="457200" y="1600201"/>
            <a:ext cx="8229600" cy="1776522"/>
          </a:xfrm>
        </p:spPr>
        <p:txBody>
          <a:bodyPr>
            <a:normAutofit fontScale="92500"/>
          </a:bodyPr>
          <a:lstStyle/>
          <a:p>
            <a:r>
              <a:rPr lang="en-US" dirty="0" smtClean="0"/>
              <a:t>Create a clear vision of what we want students to accomplish and a roadmap that will move students from where they are to the end goal.</a:t>
            </a:r>
          </a:p>
          <a:p>
            <a:pPr marL="0" indent="0">
              <a:buNone/>
            </a:pPr>
            <a:endParaRPr lang="en-US" dirty="0"/>
          </a:p>
        </p:txBody>
      </p:sp>
      <p:pic>
        <p:nvPicPr>
          <p:cNvPr id="4" name="Picture 3" descr="Screen shot 2015-05-13 at 8.44.20 AM.png"/>
          <p:cNvPicPr>
            <a:picLocks noChangeAspect="1"/>
          </p:cNvPicPr>
          <p:nvPr/>
        </p:nvPicPr>
        <p:blipFill rotWithShape="1">
          <a:blip r:embed="rId3">
            <a:extLst>
              <a:ext uri="{28A0092B-C50C-407E-A947-70E740481C1C}">
                <a14:useLocalDpi xmlns:a14="http://schemas.microsoft.com/office/drawing/2010/main" val="0"/>
              </a:ext>
            </a:extLst>
          </a:blip>
          <a:srcRect l="8965" r="9683"/>
          <a:stretch/>
        </p:blipFill>
        <p:spPr>
          <a:xfrm>
            <a:off x="678269" y="4228953"/>
            <a:ext cx="2005944" cy="1636138"/>
          </a:xfrm>
          <a:prstGeom prst="rect">
            <a:avLst/>
          </a:prstGeom>
        </p:spPr>
      </p:pic>
      <p:pic>
        <p:nvPicPr>
          <p:cNvPr id="5" name="Picture 4" descr="Screen shot 2015-05-13 at 8.52.46 AM.png"/>
          <p:cNvPicPr>
            <a:picLocks noChangeAspect="1"/>
          </p:cNvPicPr>
          <p:nvPr/>
        </p:nvPicPr>
        <p:blipFill rotWithShape="1">
          <a:blip r:embed="rId4">
            <a:extLst>
              <a:ext uri="{28A0092B-C50C-407E-A947-70E740481C1C}">
                <a14:useLocalDpi xmlns:a14="http://schemas.microsoft.com/office/drawing/2010/main" val="0"/>
              </a:ext>
            </a:extLst>
          </a:blip>
          <a:srcRect l="13667" r="15661"/>
          <a:stretch/>
        </p:blipFill>
        <p:spPr>
          <a:xfrm>
            <a:off x="6121849" y="3144378"/>
            <a:ext cx="2564951" cy="3480467"/>
          </a:xfrm>
          <a:prstGeom prst="rect">
            <a:avLst/>
          </a:prstGeom>
        </p:spPr>
      </p:pic>
      <p:cxnSp>
        <p:nvCxnSpPr>
          <p:cNvPr id="8" name="Straight Arrow Connector 7"/>
          <p:cNvCxnSpPr>
            <a:stCxn id="4" idx="3"/>
          </p:cNvCxnSpPr>
          <p:nvPr/>
        </p:nvCxnSpPr>
        <p:spPr>
          <a:xfrm flipV="1">
            <a:off x="2684213" y="4003318"/>
            <a:ext cx="3666056" cy="1043704"/>
          </a:xfrm>
          <a:prstGeom prst="straightConnector1">
            <a:avLst/>
          </a:prstGeom>
          <a:ln w="76200" cmpd="sng">
            <a:solidFill>
              <a:srgbClr val="008000"/>
            </a:solidFill>
            <a:tailEnd type="arrow"/>
          </a:ln>
        </p:spPr>
        <p:style>
          <a:lnRef idx="2">
            <a:schemeClr val="accent1"/>
          </a:lnRef>
          <a:fillRef idx="0">
            <a:schemeClr val="accent1"/>
          </a:fillRef>
          <a:effectRef idx="1">
            <a:schemeClr val="accent1"/>
          </a:effectRef>
          <a:fontRef idx="minor">
            <a:schemeClr val="tx1"/>
          </a:fontRef>
        </p:style>
      </p:cxnSp>
      <p:pic>
        <p:nvPicPr>
          <p:cNvPr id="7" name="Picture 6" descr="Screen shot 2015-06-09 at 3.15.38 PM.png"/>
          <p:cNvPicPr>
            <a:picLocks noChangeAspect="1"/>
          </p:cNvPicPr>
          <p:nvPr/>
        </p:nvPicPr>
        <p:blipFill rotWithShape="1">
          <a:blip r:embed="rId5">
            <a:extLst>
              <a:ext uri="{28A0092B-C50C-407E-A947-70E740481C1C}">
                <a14:useLocalDpi xmlns:a14="http://schemas.microsoft.com/office/drawing/2010/main" val="0"/>
              </a:ext>
            </a:extLst>
          </a:blip>
          <a:srcRect l="6525" t="11810" r="5001"/>
          <a:stretch/>
        </p:blipFill>
        <p:spPr>
          <a:xfrm>
            <a:off x="3593382" y="4315098"/>
            <a:ext cx="1890494" cy="1232967"/>
          </a:xfrm>
          <a:prstGeom prst="rect">
            <a:avLst/>
          </a:prstGeom>
        </p:spPr>
      </p:pic>
    </p:spTree>
    <p:extLst>
      <p:ext uri="{BB962C8B-B14F-4D97-AF65-F5344CB8AC3E}">
        <p14:creationId xmlns:p14="http://schemas.microsoft.com/office/powerpoint/2010/main" val="15762502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3685350703"/>
              </p:ext>
            </p:extLst>
          </p:nvPr>
        </p:nvGraphicFramePr>
        <p:xfrm>
          <a:off x="0" y="199574"/>
          <a:ext cx="9144000" cy="65314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p:cNvSpPr txBox="1"/>
          <p:nvPr/>
        </p:nvSpPr>
        <p:spPr>
          <a:xfrm>
            <a:off x="3113179" y="2079942"/>
            <a:ext cx="2524618" cy="2785374"/>
          </a:xfrm>
          <a:prstGeom prst="rect">
            <a:avLst/>
          </a:prstGeom>
          <a:noFill/>
        </p:spPr>
        <p:txBody>
          <a:bodyPr wrap="square" lIns="91435" tIns="45718" rIns="91435" bIns="45718" rtlCol="0">
            <a:spAutoFit/>
          </a:bodyPr>
          <a:lstStyle/>
          <a:p>
            <a:pPr algn="ctr"/>
            <a:r>
              <a:rPr lang="en-US" sz="3500" b="1" dirty="0">
                <a:solidFill>
                  <a:schemeClr val="tx2">
                    <a:lumMod val="75000"/>
                  </a:schemeClr>
                </a:solidFill>
                <a:latin typeface="Arial Black"/>
                <a:cs typeface="Arial Black"/>
              </a:rPr>
              <a:t>Cycle </a:t>
            </a:r>
          </a:p>
          <a:p>
            <a:pPr algn="ctr"/>
            <a:r>
              <a:rPr lang="en-US" sz="3500" b="1" dirty="0">
                <a:solidFill>
                  <a:schemeClr val="tx2">
                    <a:lumMod val="75000"/>
                  </a:schemeClr>
                </a:solidFill>
                <a:latin typeface="Arial Black"/>
                <a:cs typeface="Arial Black"/>
              </a:rPr>
              <a:t>of Teaching &amp; </a:t>
            </a:r>
          </a:p>
          <a:p>
            <a:pPr algn="ctr"/>
            <a:r>
              <a:rPr lang="en-US" sz="3500" b="1" dirty="0">
                <a:solidFill>
                  <a:schemeClr val="tx2">
                    <a:lumMod val="75000"/>
                  </a:schemeClr>
                </a:solidFill>
                <a:latin typeface="Arial Black"/>
                <a:cs typeface="Arial Black"/>
              </a:rPr>
              <a:t>Learning</a:t>
            </a:r>
          </a:p>
        </p:txBody>
      </p:sp>
      <p:pic>
        <p:nvPicPr>
          <p:cNvPr id="6" name="Picture 5" descr="Screen shot 2015-05-13 at 8.52.46 AM.png"/>
          <p:cNvPicPr>
            <a:picLocks noChangeAspect="1"/>
          </p:cNvPicPr>
          <p:nvPr/>
        </p:nvPicPr>
        <p:blipFill rotWithShape="1">
          <a:blip r:embed="rId8">
            <a:extLst>
              <a:ext uri="{28A0092B-C50C-407E-A947-70E740481C1C}">
                <a14:useLocalDpi xmlns:a14="http://schemas.microsoft.com/office/drawing/2010/main" val="0"/>
              </a:ext>
            </a:extLst>
          </a:blip>
          <a:srcRect l="13667" r="15661"/>
          <a:stretch/>
        </p:blipFill>
        <p:spPr>
          <a:xfrm rot="340634">
            <a:off x="3214198" y="1591031"/>
            <a:ext cx="2912112" cy="3951542"/>
          </a:xfrm>
          <a:prstGeom prst="rect">
            <a:avLst/>
          </a:prstGeom>
        </p:spPr>
      </p:pic>
    </p:spTree>
    <p:extLst>
      <p:ext uri="{BB962C8B-B14F-4D97-AF65-F5344CB8AC3E}">
        <p14:creationId xmlns:p14="http://schemas.microsoft.com/office/powerpoint/2010/main" val="3945663629"/>
      </p:ext>
    </p:extLst>
  </p:cSld>
  <p:clrMapOvr>
    <a:masterClrMapping/>
  </p:clrMapOvr>
  <p:transition xmlns:p14="http://schemas.microsoft.com/office/powerpoint/2010/main" spd="slow">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graphicEl>
                                              <a:dgm id="{FA830895-0582-DD41-B4A7-0685489EC6F6}"/>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graphicEl>
                                              <a:dgm id="{57085764-6B96-7840-940B-5EE34F932F5C}"/>
                                            </p:graphic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graphicEl>
                                              <a:dgm id="{2D077E9C-3682-C947-9A3D-C0D2FFB14725}"/>
                                            </p:graphic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
                                            <p:graphicEl>
                                              <a:dgm id="{F10F8DC5-5358-774B-BBE8-E8B16C427882}"/>
                                            </p:graphic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
                                            <p:graphicEl>
                                              <a:dgm id="{EE93930E-F665-2941-AEEE-BAB0390ABE88}"/>
                                            </p:graphic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graphicEl>
                                              <a:dgm id="{177C7CD6-EE2F-F34C-A650-9DF0AF238879}"/>
                                            </p:graphic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
                                            <p:graphicEl>
                                              <a:dgm id="{F1006F60-A334-4945-860E-B61B4B967C4A}"/>
                                            </p:graphic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4">
                                            <p:graphicEl>
                                              <a:dgm id="{822EB79D-4499-B24E-ADBD-067186AFF15A}"/>
                                            </p:graphic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
                                            <p:graphicEl>
                                              <a:dgm id="{FCEF865D-615D-3E48-9143-73DAE4B1CF6F}"/>
                                            </p:graphic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
                                            <p:graphicEl>
                                              <a:dgm id="{14AADB2E-6954-F848-963F-4E2A8D5528A3}"/>
                                            </p:graphic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4">
                                            <p:graphicEl>
                                              <a:dgm id="{78F9CDC5-7A1D-C144-9CF7-FBE2585CD097}"/>
                                            </p:graphicEl>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4">
                                            <p:graphicEl>
                                              <a:dgm id="{8CCC9611-0FA8-7443-84FE-0235FA8495F4}"/>
                                            </p:graphic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45" presetClass="entr" presetSubtype="0" fill="hold" nodeType="click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fade">
                                      <p:cBhvr>
                                        <p:cTn id="43" dur="2000"/>
                                        <p:tgtEl>
                                          <p:spTgt spid="6"/>
                                        </p:tgtEl>
                                      </p:cBhvr>
                                    </p:animEffect>
                                    <p:anim calcmode="lin" valueType="num">
                                      <p:cBhvr>
                                        <p:cTn id="44" dur="2000" fill="hold"/>
                                        <p:tgtEl>
                                          <p:spTgt spid="6"/>
                                        </p:tgtEl>
                                        <p:attrNameLst>
                                          <p:attrName>ppt_w</p:attrName>
                                        </p:attrNameLst>
                                      </p:cBhvr>
                                      <p:tavLst>
                                        <p:tav tm="0" fmla="#ppt_w*sin(2.5*pi*$)">
                                          <p:val>
                                            <p:fltVal val="0"/>
                                          </p:val>
                                        </p:tav>
                                        <p:tav tm="100000">
                                          <p:val>
                                            <p:fltVal val="1"/>
                                          </p:val>
                                        </p:tav>
                                      </p:tavLst>
                                    </p:anim>
                                    <p:anim calcmode="lin" valueType="num">
                                      <p:cBhvr>
                                        <p:cTn id="45" dur="20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Module Plan</a:t>
            </a:r>
            <a:endParaRPr lang="en-US" dirty="0"/>
          </a:p>
        </p:txBody>
      </p:sp>
      <p:sp>
        <p:nvSpPr>
          <p:cNvPr id="3" name="Content Placeholder 2"/>
          <p:cNvSpPr>
            <a:spLocks noGrp="1"/>
          </p:cNvSpPr>
          <p:nvPr>
            <p:ph idx="1"/>
          </p:nvPr>
        </p:nvSpPr>
        <p:spPr>
          <a:xfrm>
            <a:off x="457200" y="1600201"/>
            <a:ext cx="8229600" cy="918606"/>
          </a:xfrm>
        </p:spPr>
        <p:txBody>
          <a:bodyPr/>
          <a:lstStyle/>
          <a:p>
            <a:r>
              <a:rPr lang="en-US" dirty="0" smtClean="0"/>
              <a:t>What will your roadmap look like?</a:t>
            </a:r>
            <a:endParaRPr lang="en-US" dirty="0"/>
          </a:p>
        </p:txBody>
      </p:sp>
      <p:pic>
        <p:nvPicPr>
          <p:cNvPr id="4" name="Picture 3" descr="Screen shot 2015-05-13 at 9.01.49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240766">
            <a:off x="1785123" y="2772629"/>
            <a:ext cx="5052317" cy="3547123"/>
          </a:xfrm>
          <a:prstGeom prst="rect">
            <a:avLst/>
          </a:prstGeom>
        </p:spPr>
      </p:pic>
      <p:sp>
        <p:nvSpPr>
          <p:cNvPr id="5" name="TextBox 4"/>
          <p:cNvSpPr txBox="1"/>
          <p:nvPr/>
        </p:nvSpPr>
        <p:spPr>
          <a:xfrm>
            <a:off x="6381372" y="5650244"/>
            <a:ext cx="2447050" cy="923330"/>
          </a:xfrm>
          <a:prstGeom prst="rect">
            <a:avLst/>
          </a:prstGeom>
          <a:solidFill>
            <a:schemeClr val="tx2">
              <a:lumMod val="20000"/>
              <a:lumOff val="80000"/>
            </a:schemeClr>
          </a:solidFill>
        </p:spPr>
        <p:txBody>
          <a:bodyPr wrap="square" rtlCol="0">
            <a:spAutoFit/>
          </a:bodyPr>
          <a:lstStyle/>
          <a:p>
            <a:r>
              <a:rPr lang="en-US" dirty="0" smtClean="0"/>
              <a:t>Don</a:t>
            </a:r>
            <a:r>
              <a:rPr lang="fr-FR" dirty="0" smtClean="0"/>
              <a:t>’</a:t>
            </a:r>
            <a:r>
              <a:rPr lang="en-US" dirty="0" smtClean="0"/>
              <a:t>t forget: Your work today can be evidence for Domains 1 &amp; 4!</a:t>
            </a:r>
            <a:endParaRPr lang="en-US" dirty="0"/>
          </a:p>
        </p:txBody>
      </p:sp>
    </p:spTree>
    <p:extLst>
      <p:ext uri="{BB962C8B-B14F-4D97-AF65-F5344CB8AC3E}">
        <p14:creationId xmlns:p14="http://schemas.microsoft.com/office/powerpoint/2010/main" val="2252376776"/>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Kindergarten Module Plan</a:t>
            </a:r>
            <a:endParaRPr lang="en-US" dirty="0"/>
          </a:p>
        </p:txBody>
      </p:sp>
      <p:pic>
        <p:nvPicPr>
          <p:cNvPr id="5" name="Picture 4" descr="Screen shot 2015-05-13 at 9.03.17 AM.png"/>
          <p:cNvPicPr>
            <a:picLocks noChangeAspect="1"/>
          </p:cNvPicPr>
          <p:nvPr/>
        </p:nvPicPr>
        <p:blipFill rotWithShape="1">
          <a:blip r:embed="rId3">
            <a:extLst>
              <a:ext uri="{28A0092B-C50C-407E-A947-70E740481C1C}">
                <a14:useLocalDpi xmlns:a14="http://schemas.microsoft.com/office/drawing/2010/main" val="0"/>
              </a:ext>
            </a:extLst>
          </a:blip>
          <a:srcRect r="2078"/>
          <a:stretch/>
        </p:blipFill>
        <p:spPr>
          <a:xfrm>
            <a:off x="1786669" y="1417638"/>
            <a:ext cx="5384800" cy="3213100"/>
          </a:xfrm>
          <a:prstGeom prst="rect">
            <a:avLst/>
          </a:prstGeom>
        </p:spPr>
      </p:pic>
      <p:pic>
        <p:nvPicPr>
          <p:cNvPr id="4" name="Picture 3" descr="Screen shot 2015-05-13 at 9.03.24 A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86669" y="3813593"/>
            <a:ext cx="5384800" cy="2514600"/>
          </a:xfrm>
          <a:prstGeom prst="rect">
            <a:avLst/>
          </a:prstGeom>
        </p:spPr>
      </p:pic>
      <p:sp>
        <p:nvSpPr>
          <p:cNvPr id="6" name="TextBox 5"/>
          <p:cNvSpPr txBox="1"/>
          <p:nvPr/>
        </p:nvSpPr>
        <p:spPr>
          <a:xfrm>
            <a:off x="6381372" y="5650244"/>
            <a:ext cx="2447050" cy="923330"/>
          </a:xfrm>
          <a:prstGeom prst="rect">
            <a:avLst/>
          </a:prstGeom>
          <a:solidFill>
            <a:schemeClr val="tx2">
              <a:lumMod val="20000"/>
              <a:lumOff val="80000"/>
            </a:schemeClr>
          </a:solidFill>
        </p:spPr>
        <p:txBody>
          <a:bodyPr wrap="square" rtlCol="0">
            <a:spAutoFit/>
          </a:bodyPr>
          <a:lstStyle/>
          <a:p>
            <a:r>
              <a:rPr lang="en-US" dirty="0" smtClean="0"/>
              <a:t>Don</a:t>
            </a:r>
            <a:r>
              <a:rPr lang="fr-FR" dirty="0" smtClean="0"/>
              <a:t>’</a:t>
            </a:r>
            <a:r>
              <a:rPr lang="en-US" dirty="0" smtClean="0"/>
              <a:t>t forget: Your work today can be evidence for Domains 1 &amp; 4!</a:t>
            </a:r>
            <a:endParaRPr lang="en-US" dirty="0"/>
          </a:p>
        </p:txBody>
      </p:sp>
    </p:spTree>
    <p:extLst>
      <p:ext uri="{BB962C8B-B14F-4D97-AF65-F5344CB8AC3E}">
        <p14:creationId xmlns:p14="http://schemas.microsoft.com/office/powerpoint/2010/main" val="1991379709"/>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Module Plan</a:t>
            </a:r>
            <a:endParaRPr lang="en-US" dirty="0"/>
          </a:p>
        </p:txBody>
      </p:sp>
      <p:pic>
        <p:nvPicPr>
          <p:cNvPr id="4" name="Picture 3" descr="Screen shot 2015-01-21 at 7.48.26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22808" y="2030478"/>
            <a:ext cx="6062171" cy="4311327"/>
          </a:xfrm>
          <a:prstGeom prst="rect">
            <a:avLst/>
          </a:prstGeom>
        </p:spPr>
      </p:pic>
      <p:sp>
        <p:nvSpPr>
          <p:cNvPr id="5" name="TextBox 4"/>
          <p:cNvSpPr txBox="1"/>
          <p:nvPr/>
        </p:nvSpPr>
        <p:spPr>
          <a:xfrm>
            <a:off x="457200" y="3854763"/>
            <a:ext cx="8229600" cy="2308324"/>
          </a:xfrm>
          <a:prstGeom prst="rect">
            <a:avLst/>
          </a:prstGeom>
          <a:solidFill>
            <a:srgbClr val="EEECE1"/>
          </a:solidFill>
        </p:spPr>
        <p:txBody>
          <a:bodyPr wrap="square" rtlCol="0">
            <a:spAutoFit/>
          </a:bodyPr>
          <a:lstStyle/>
          <a:p>
            <a:r>
              <a:rPr lang="en-US" sz="3600" dirty="0" smtClean="0"/>
              <a:t>Turn and talk with your team. </a:t>
            </a:r>
          </a:p>
          <a:p>
            <a:pPr marL="571500" indent="-571500">
              <a:buFont typeface="Arial"/>
              <a:buChar char="•"/>
            </a:pPr>
            <a:r>
              <a:rPr lang="en-US" sz="3600" dirty="0" smtClean="0"/>
              <a:t>What goal do you have for today? </a:t>
            </a:r>
          </a:p>
          <a:p>
            <a:pPr marL="571500" indent="-571500">
              <a:buFont typeface="Arial"/>
              <a:buChar char="•"/>
            </a:pPr>
            <a:r>
              <a:rPr lang="en-US" sz="3600" dirty="0" smtClean="0"/>
              <a:t>What product will you leave with today to help you meet that goal?</a:t>
            </a:r>
            <a:endParaRPr lang="en-US" sz="3600" dirty="0"/>
          </a:p>
        </p:txBody>
      </p:sp>
      <p:sp>
        <p:nvSpPr>
          <p:cNvPr id="6" name="TextBox 5"/>
          <p:cNvSpPr txBox="1"/>
          <p:nvPr/>
        </p:nvSpPr>
        <p:spPr>
          <a:xfrm>
            <a:off x="6412348" y="5712204"/>
            <a:ext cx="2447050" cy="923330"/>
          </a:xfrm>
          <a:prstGeom prst="rect">
            <a:avLst/>
          </a:prstGeom>
          <a:solidFill>
            <a:schemeClr val="tx2">
              <a:lumMod val="20000"/>
              <a:lumOff val="80000"/>
            </a:schemeClr>
          </a:solidFill>
        </p:spPr>
        <p:txBody>
          <a:bodyPr wrap="square" rtlCol="0">
            <a:spAutoFit/>
          </a:bodyPr>
          <a:lstStyle/>
          <a:p>
            <a:r>
              <a:rPr lang="en-US" dirty="0" smtClean="0"/>
              <a:t>Don</a:t>
            </a:r>
            <a:r>
              <a:rPr lang="fr-FR" dirty="0" smtClean="0"/>
              <a:t>’</a:t>
            </a:r>
            <a:r>
              <a:rPr lang="en-US" dirty="0" smtClean="0"/>
              <a:t>t forget: Your work today can be evidence for Domains 1 &amp; 4!</a:t>
            </a:r>
            <a:endParaRPr lang="en-US" dirty="0"/>
          </a:p>
        </p:txBody>
      </p:sp>
    </p:spTree>
    <p:extLst>
      <p:ext uri="{BB962C8B-B14F-4D97-AF65-F5344CB8AC3E}">
        <p14:creationId xmlns:p14="http://schemas.microsoft.com/office/powerpoint/2010/main" val="269864519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r>
              <a:rPr lang="en-US" sz="3800" dirty="0"/>
              <a:t>Step </a:t>
            </a:r>
            <a:r>
              <a:rPr lang="en-US" sz="3800" dirty="0" smtClean="0"/>
              <a:t>One</a:t>
            </a:r>
            <a:r>
              <a:rPr lang="en-US" sz="3800" dirty="0"/>
              <a:t>: Examine Standards</a:t>
            </a:r>
          </a:p>
        </p:txBody>
      </p:sp>
      <p:pic>
        <p:nvPicPr>
          <p:cNvPr id="6" name="Picture 5" descr="Screen shot 2014-10-29 at 11.56.19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7374" y="1990164"/>
            <a:ext cx="8762317" cy="4657448"/>
          </a:xfrm>
          <a:prstGeom prst="rect">
            <a:avLst/>
          </a:prstGeom>
        </p:spPr>
      </p:pic>
      <p:pic>
        <p:nvPicPr>
          <p:cNvPr id="7" name="Picture 6" descr="Screen shot 2014-10-29 at 11.54.31 A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05751" y="1533622"/>
            <a:ext cx="3411141" cy="2562820"/>
          </a:xfrm>
          <a:prstGeom prst="rect">
            <a:avLst/>
          </a:prstGeom>
        </p:spPr>
      </p:pic>
      <p:sp>
        <p:nvSpPr>
          <p:cNvPr id="5" name="Multiply 4"/>
          <p:cNvSpPr/>
          <p:nvPr/>
        </p:nvSpPr>
        <p:spPr>
          <a:xfrm>
            <a:off x="2339345" y="4335586"/>
            <a:ext cx="765321" cy="651258"/>
          </a:xfrm>
          <a:prstGeom prst="mathMultiply">
            <a:avLst/>
          </a:prstGeom>
          <a:solidFill>
            <a:srgbClr val="FFFF00"/>
          </a:solidFill>
          <a:ln w="12700" cap="flat">
            <a:solidFill>
              <a:srgbClr val="FFFF00"/>
            </a:solid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35717" tIns="35717" rIns="35717" bIns="35717" numCol="1" spcCol="26788" rtlCol="0" anchor="ctr">
            <a:spAutoFit/>
          </a:bodyPr>
          <a:lstStyle/>
          <a:p>
            <a:pPr algn="ctr" defTabSz="410751" latinLnBrk="1" hangingPunct="0"/>
            <a:endParaRPr lang="en-US" sz="2500">
              <a:solidFill>
                <a:srgbClr val="FFFFFF"/>
              </a:solidFill>
              <a:sym typeface="Gill Sans Light"/>
            </a:endParaRPr>
          </a:p>
        </p:txBody>
      </p:sp>
    </p:spTree>
    <p:extLst>
      <p:ext uri="{BB962C8B-B14F-4D97-AF65-F5344CB8AC3E}">
        <p14:creationId xmlns:p14="http://schemas.microsoft.com/office/powerpoint/2010/main" val="2336785593"/>
      </p:ext>
    </p:extLst>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r>
              <a:rPr lang="en-US" sz="3800" dirty="0"/>
              <a:t>Step one: Examine Standards</a:t>
            </a:r>
          </a:p>
        </p:txBody>
      </p:sp>
      <p:sp>
        <p:nvSpPr>
          <p:cNvPr id="2" name="Content Placeholder 1"/>
          <p:cNvSpPr>
            <a:spLocks noGrp="1"/>
          </p:cNvSpPr>
          <p:nvPr>
            <p:ph idx="1"/>
          </p:nvPr>
        </p:nvSpPr>
        <p:spPr>
          <a:xfrm>
            <a:off x="457200" y="1600200"/>
            <a:ext cx="8229600" cy="4642090"/>
          </a:xfrm>
        </p:spPr>
        <p:txBody>
          <a:bodyPr>
            <a:normAutofit lnSpcReduction="10000"/>
          </a:bodyPr>
          <a:lstStyle/>
          <a:p>
            <a:pPr marL="0" indent="0">
              <a:buNone/>
            </a:pPr>
            <a:r>
              <a:rPr lang="en-US" dirty="0" smtClean="0"/>
              <a:t>What do we want our students to learn? To what depth do they need to know these standards?</a:t>
            </a:r>
          </a:p>
          <a:p>
            <a:r>
              <a:rPr lang="en-US" dirty="0" smtClean="0"/>
              <a:t>Read the Module Overview.</a:t>
            </a:r>
          </a:p>
          <a:p>
            <a:r>
              <a:rPr lang="en-US" dirty="0" smtClean="0"/>
              <a:t>Analyze the focus standards for this module.</a:t>
            </a:r>
          </a:p>
          <a:p>
            <a:r>
              <a:rPr lang="en-US" dirty="0" smtClean="0"/>
              <a:t>Watch the Teach Eureka video(s) for this module.</a:t>
            </a:r>
          </a:p>
          <a:p>
            <a:r>
              <a:rPr lang="en-US" dirty="0" smtClean="0"/>
              <a:t>Consult the progression documents to check thinking.</a:t>
            </a:r>
            <a:endParaRPr lang="en-US" dirty="0"/>
          </a:p>
        </p:txBody>
      </p:sp>
    </p:spTree>
    <p:extLst>
      <p:ext uri="{BB962C8B-B14F-4D97-AF65-F5344CB8AC3E}">
        <p14:creationId xmlns:p14="http://schemas.microsoft.com/office/powerpoint/2010/main" val="41325933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r>
              <a:rPr lang="en-US" sz="3800" dirty="0"/>
              <a:t>Step Two: </a:t>
            </a:r>
            <a:r>
              <a:rPr lang="en-US" sz="3800" dirty="0" smtClean="0"/>
              <a:t>Analyze </a:t>
            </a:r>
            <a:r>
              <a:rPr lang="en-US" sz="3800" dirty="0"/>
              <a:t>A</a:t>
            </a:r>
            <a:r>
              <a:rPr lang="en-US" sz="3800" dirty="0" smtClean="0"/>
              <a:t>ssessments</a:t>
            </a:r>
            <a:endParaRPr lang="en-US" sz="3800" dirty="0"/>
          </a:p>
        </p:txBody>
      </p:sp>
      <p:pic>
        <p:nvPicPr>
          <p:cNvPr id="6" name="Picture 5" descr="Screen shot 2014-10-29 at 11.56.19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7374" y="1990164"/>
            <a:ext cx="8762317" cy="4657448"/>
          </a:xfrm>
          <a:prstGeom prst="rect">
            <a:avLst/>
          </a:prstGeom>
        </p:spPr>
      </p:pic>
      <p:pic>
        <p:nvPicPr>
          <p:cNvPr id="7" name="Picture 6" descr="Screen shot 2014-10-29 at 11.54.31 A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05751" y="1533622"/>
            <a:ext cx="3411141" cy="2562820"/>
          </a:xfrm>
          <a:prstGeom prst="rect">
            <a:avLst/>
          </a:prstGeom>
        </p:spPr>
      </p:pic>
      <p:pic>
        <p:nvPicPr>
          <p:cNvPr id="2" name="Picture 1" descr="Screen shot 2014-10-29 at 11.59.10 AM.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25259" y="1533622"/>
            <a:ext cx="4491633" cy="3562945"/>
          </a:xfrm>
          <a:prstGeom prst="rect">
            <a:avLst/>
          </a:prstGeom>
        </p:spPr>
      </p:pic>
      <p:sp>
        <p:nvSpPr>
          <p:cNvPr id="8" name="Multiply 7"/>
          <p:cNvSpPr/>
          <p:nvPr/>
        </p:nvSpPr>
        <p:spPr>
          <a:xfrm>
            <a:off x="2339345" y="4335586"/>
            <a:ext cx="765321" cy="651258"/>
          </a:xfrm>
          <a:prstGeom prst="mathMultiply">
            <a:avLst/>
          </a:prstGeom>
          <a:solidFill>
            <a:srgbClr val="FFFF00"/>
          </a:solidFill>
          <a:ln w="12700" cap="flat">
            <a:solidFill>
              <a:srgbClr val="FFFF00"/>
            </a:solid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35717" tIns="35717" rIns="35717" bIns="35717" numCol="1" spcCol="26788" rtlCol="0" anchor="ctr">
            <a:spAutoFit/>
          </a:bodyPr>
          <a:lstStyle/>
          <a:p>
            <a:pPr algn="ctr" defTabSz="410751" latinLnBrk="1" hangingPunct="0"/>
            <a:endParaRPr lang="en-US" sz="2500">
              <a:solidFill>
                <a:srgbClr val="FFFFFF"/>
              </a:solidFill>
              <a:sym typeface="Gill Sans Light"/>
            </a:endParaRPr>
          </a:p>
        </p:txBody>
      </p:sp>
    </p:spTree>
    <p:extLst>
      <p:ext uri="{BB962C8B-B14F-4D97-AF65-F5344CB8AC3E}">
        <p14:creationId xmlns:p14="http://schemas.microsoft.com/office/powerpoint/2010/main" val="3618358499"/>
      </p:ext>
    </p:extLst>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Welcome!</a:t>
            </a:r>
            <a:endParaRPr lang="en-US" dirty="0"/>
          </a:p>
        </p:txBody>
      </p:sp>
      <p:sp>
        <p:nvSpPr>
          <p:cNvPr id="3" name="Content Placeholder 2"/>
          <p:cNvSpPr>
            <a:spLocks noGrp="1"/>
          </p:cNvSpPr>
          <p:nvPr>
            <p:ph idx="1"/>
          </p:nvPr>
        </p:nvSpPr>
        <p:spPr/>
        <p:txBody>
          <a:bodyPr/>
          <a:lstStyle/>
          <a:p>
            <a:r>
              <a:rPr lang="en-US" dirty="0" smtClean="0"/>
              <a:t>Please sit in the area designated for your grade level.</a:t>
            </a:r>
          </a:p>
          <a:p>
            <a:r>
              <a:rPr lang="en-US" dirty="0" smtClean="0"/>
              <a:t>We will begin at 8:00!</a:t>
            </a:r>
            <a:endParaRPr lang="en-US" dirty="0"/>
          </a:p>
        </p:txBody>
      </p:sp>
    </p:spTree>
    <p:extLst>
      <p:ext uri="{BB962C8B-B14F-4D97-AF65-F5344CB8AC3E}">
        <p14:creationId xmlns:p14="http://schemas.microsoft.com/office/powerpoint/2010/main" val="4028801899"/>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r>
              <a:rPr lang="en-US" sz="3800" dirty="0"/>
              <a:t>Step Two: </a:t>
            </a:r>
            <a:r>
              <a:rPr lang="en-US" sz="3800" dirty="0" smtClean="0"/>
              <a:t>Analyze </a:t>
            </a:r>
            <a:r>
              <a:rPr lang="en-US" sz="3800" dirty="0"/>
              <a:t>A</a:t>
            </a:r>
            <a:r>
              <a:rPr lang="en-US" sz="3800" dirty="0" smtClean="0"/>
              <a:t>ssessments</a:t>
            </a:r>
            <a:endParaRPr lang="en-US" sz="3800" dirty="0"/>
          </a:p>
        </p:txBody>
      </p:sp>
      <p:sp>
        <p:nvSpPr>
          <p:cNvPr id="4" name="Content Placeholder 3"/>
          <p:cNvSpPr>
            <a:spLocks noGrp="1"/>
          </p:cNvSpPr>
          <p:nvPr>
            <p:ph idx="1"/>
          </p:nvPr>
        </p:nvSpPr>
        <p:spPr/>
        <p:txBody>
          <a:bodyPr/>
          <a:lstStyle/>
          <a:p>
            <a:r>
              <a:rPr lang="en-US" dirty="0" smtClean="0"/>
              <a:t>What are the big ideas/concepts our students will know and be able to do?</a:t>
            </a:r>
          </a:p>
          <a:p>
            <a:r>
              <a:rPr lang="en-US" dirty="0"/>
              <a:t>W</a:t>
            </a:r>
            <a:r>
              <a:rPr lang="en-US" dirty="0" smtClean="0"/>
              <a:t>hat depth of knowledge will our students reach?</a:t>
            </a:r>
          </a:p>
          <a:p>
            <a:r>
              <a:rPr lang="en-US" dirty="0" smtClean="0"/>
              <a:t>What types of problems will our students successfully tackle? </a:t>
            </a:r>
          </a:p>
          <a:p>
            <a:r>
              <a:rPr lang="en-US" dirty="0" smtClean="0"/>
              <a:t>What types of problems might our students struggle with?</a:t>
            </a:r>
            <a:endParaRPr lang="en-US" dirty="0"/>
          </a:p>
        </p:txBody>
      </p:sp>
      <p:pic>
        <p:nvPicPr>
          <p:cNvPr id="2" name="Picture 1" descr="Screen shot 2015-06-09 at 4.08.13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64946">
            <a:off x="2745482" y="1600200"/>
            <a:ext cx="3604904" cy="4562964"/>
          </a:xfrm>
          <a:prstGeom prst="rect">
            <a:avLst/>
          </a:prstGeom>
        </p:spPr>
      </p:pic>
    </p:spTree>
    <p:extLst>
      <p:ext uri="{BB962C8B-B14F-4D97-AF65-F5344CB8AC3E}">
        <p14:creationId xmlns:p14="http://schemas.microsoft.com/office/powerpoint/2010/main" val="16630605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Screen shot 2014-10-29 at 11.45.13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8960" y="2082200"/>
            <a:ext cx="7086081" cy="4534101"/>
          </a:xfrm>
          <a:prstGeom prst="rect">
            <a:avLst/>
          </a:prstGeom>
        </p:spPr>
      </p:pic>
      <p:sp>
        <p:nvSpPr>
          <p:cNvPr id="2" name="Title 1"/>
          <p:cNvSpPr>
            <a:spLocks noGrp="1"/>
          </p:cNvSpPr>
          <p:nvPr>
            <p:ph type="title"/>
          </p:nvPr>
        </p:nvSpPr>
        <p:spPr/>
        <p:txBody>
          <a:bodyPr/>
          <a:lstStyle/>
          <a:p>
            <a:r>
              <a:rPr lang="en-US" dirty="0" smtClean="0"/>
              <a:t>Step two: Analyze Assessment</a:t>
            </a:r>
            <a:endParaRPr lang="en-US" dirty="0"/>
          </a:p>
        </p:txBody>
      </p:sp>
      <p:sp>
        <p:nvSpPr>
          <p:cNvPr id="4" name="TextBox 3"/>
          <p:cNvSpPr txBox="1"/>
          <p:nvPr/>
        </p:nvSpPr>
        <p:spPr>
          <a:xfrm>
            <a:off x="1329811" y="3945827"/>
            <a:ext cx="279064" cy="461665"/>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35717" tIns="35717" rIns="35717" bIns="35717" numCol="1" spcCol="26788" rtlCol="0" anchor="ctr">
            <a:spAutoFit/>
          </a:bodyPr>
          <a:lstStyle/>
          <a:p>
            <a:pPr algn="ctr" defTabSz="410751" latinLnBrk="1" hangingPunct="0"/>
            <a:r>
              <a:rPr lang="en-US" sz="2500" dirty="0">
                <a:solidFill>
                  <a:srgbClr val="535353"/>
                </a:solidFill>
                <a:sym typeface="Gill Sans Light"/>
              </a:rPr>
              <a:t>1</a:t>
            </a:r>
          </a:p>
        </p:txBody>
      </p:sp>
      <p:sp>
        <p:nvSpPr>
          <p:cNvPr id="5" name="TextBox 4"/>
          <p:cNvSpPr txBox="1"/>
          <p:nvPr/>
        </p:nvSpPr>
        <p:spPr>
          <a:xfrm>
            <a:off x="2143120" y="3916659"/>
            <a:ext cx="2925340" cy="62612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35717" tIns="35717" rIns="35717" bIns="35717" numCol="1" spcCol="26788" rtlCol="0" anchor="ctr">
            <a:spAutoFit/>
          </a:bodyPr>
          <a:lstStyle/>
          <a:p>
            <a:pPr algn="ctr" defTabSz="410751" latinLnBrk="1" hangingPunct="0"/>
            <a:r>
              <a:rPr lang="en-US" dirty="0" smtClean="0"/>
              <a:t>Fluency with addition and subtraction</a:t>
            </a:r>
            <a:endParaRPr lang="en-US" sz="2500" dirty="0">
              <a:solidFill>
                <a:srgbClr val="535353"/>
              </a:solidFill>
              <a:sym typeface="Gill Sans Light"/>
            </a:endParaRPr>
          </a:p>
        </p:txBody>
      </p:sp>
      <p:sp>
        <p:nvSpPr>
          <p:cNvPr id="6" name="TextBox 5"/>
          <p:cNvSpPr txBox="1"/>
          <p:nvPr/>
        </p:nvSpPr>
        <p:spPr>
          <a:xfrm>
            <a:off x="1349225" y="5031366"/>
            <a:ext cx="279064" cy="349131"/>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35717" tIns="35717" rIns="35717" bIns="35717" numCol="1" spcCol="26788" rtlCol="0" anchor="ctr">
            <a:spAutoFit/>
          </a:bodyPr>
          <a:lstStyle/>
          <a:p>
            <a:pPr algn="ctr" defTabSz="410751" latinLnBrk="1" hangingPunct="0"/>
            <a:r>
              <a:rPr lang="en-US" dirty="0"/>
              <a:t>2</a:t>
            </a:r>
            <a:endParaRPr lang="en-US" sz="2500" dirty="0">
              <a:solidFill>
                <a:srgbClr val="535353"/>
              </a:solidFill>
              <a:sym typeface="Gill Sans Light"/>
            </a:endParaRPr>
          </a:p>
        </p:txBody>
      </p:sp>
      <p:sp>
        <p:nvSpPr>
          <p:cNvPr id="7" name="TextBox 6"/>
          <p:cNvSpPr txBox="1"/>
          <p:nvPr/>
        </p:nvSpPr>
        <p:spPr>
          <a:xfrm>
            <a:off x="2143120" y="4907914"/>
            <a:ext cx="2925340" cy="62612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35717" tIns="35717" rIns="35717" bIns="35717" numCol="1" spcCol="26788" rtlCol="0" anchor="ctr">
            <a:spAutoFit/>
          </a:bodyPr>
          <a:lstStyle/>
          <a:p>
            <a:pPr algn="ctr" defTabSz="410751" latinLnBrk="1" hangingPunct="0"/>
            <a:r>
              <a:rPr lang="en-US" dirty="0" smtClean="0"/>
              <a:t>Fluency with addition and subtraction</a:t>
            </a:r>
            <a:endParaRPr lang="en-US" sz="2500" dirty="0">
              <a:solidFill>
                <a:srgbClr val="535353"/>
              </a:solidFill>
              <a:sym typeface="Gill Sans Light"/>
            </a:endParaRPr>
          </a:p>
        </p:txBody>
      </p:sp>
    </p:spTree>
    <p:extLst>
      <p:ext uri="{BB962C8B-B14F-4D97-AF65-F5344CB8AC3E}">
        <p14:creationId xmlns:p14="http://schemas.microsoft.com/office/powerpoint/2010/main" val="3725289872"/>
      </p:ext>
    </p:extLst>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r>
              <a:rPr lang="en-US" sz="3800" dirty="0"/>
              <a:t>Step Two: </a:t>
            </a:r>
            <a:r>
              <a:rPr lang="en-US" sz="3800" dirty="0" smtClean="0"/>
              <a:t>Analyze </a:t>
            </a:r>
            <a:r>
              <a:rPr lang="en-US" sz="3800" dirty="0"/>
              <a:t>A</a:t>
            </a:r>
            <a:r>
              <a:rPr lang="en-US" sz="3800" dirty="0" smtClean="0"/>
              <a:t>ssessments</a:t>
            </a:r>
            <a:endParaRPr lang="en-US" sz="3800" dirty="0"/>
          </a:p>
        </p:txBody>
      </p:sp>
      <p:sp>
        <p:nvSpPr>
          <p:cNvPr id="4" name="Content Placeholder 3"/>
          <p:cNvSpPr>
            <a:spLocks noGrp="1"/>
          </p:cNvSpPr>
          <p:nvPr>
            <p:ph idx="1"/>
          </p:nvPr>
        </p:nvSpPr>
        <p:spPr/>
        <p:txBody>
          <a:bodyPr>
            <a:normAutofit/>
          </a:bodyPr>
          <a:lstStyle/>
          <a:p>
            <a:pPr marL="0" indent="0">
              <a:buNone/>
            </a:pPr>
            <a:r>
              <a:rPr lang="en-US" dirty="0" smtClean="0"/>
              <a:t>Resources</a:t>
            </a:r>
          </a:p>
          <a:p>
            <a:r>
              <a:rPr lang="en-US" dirty="0" smtClean="0"/>
              <a:t>Mid and End of Module Assessments</a:t>
            </a:r>
          </a:p>
          <a:p>
            <a:r>
              <a:rPr lang="en-US" dirty="0" smtClean="0"/>
              <a:t>Bethel Assessment Packets</a:t>
            </a:r>
          </a:p>
          <a:p>
            <a:r>
              <a:rPr lang="en-US" dirty="0" smtClean="0"/>
              <a:t>Problem Situations by Grade Level</a:t>
            </a:r>
          </a:p>
          <a:p>
            <a:pPr lvl="1"/>
            <a:r>
              <a:rPr lang="en-US" dirty="0" smtClean="0"/>
              <a:t>Addition and Subtraction (K-2)</a:t>
            </a:r>
          </a:p>
          <a:p>
            <a:pPr lvl="1"/>
            <a:r>
              <a:rPr lang="en-US" dirty="0" smtClean="0"/>
              <a:t>Multiplication and Division (3-5)</a:t>
            </a:r>
          </a:p>
        </p:txBody>
      </p:sp>
      <p:grpSp>
        <p:nvGrpSpPr>
          <p:cNvPr id="5" name="Group 4"/>
          <p:cNvGrpSpPr/>
          <p:nvPr/>
        </p:nvGrpSpPr>
        <p:grpSpPr>
          <a:xfrm>
            <a:off x="6462578" y="4072027"/>
            <a:ext cx="2224222" cy="2405449"/>
            <a:chOff x="0" y="0"/>
            <a:chExt cx="4135120" cy="4563745"/>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84300" y="963295"/>
              <a:ext cx="2750820" cy="3600450"/>
            </a:xfrm>
            <a:prstGeom prst="rect">
              <a:avLst/>
            </a:prstGeom>
            <a:ln w="3175" cmpd="sng">
              <a:solidFill>
                <a:schemeClr val="tx1"/>
              </a:solidFill>
            </a:ln>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2759710" cy="3598545"/>
            </a:xfrm>
            <a:prstGeom prst="rect">
              <a:avLst/>
            </a:prstGeom>
            <a:ln w="3175" cmpd="sng">
              <a:solidFill>
                <a:schemeClr val="tx1"/>
              </a:solidFill>
            </a:ln>
          </p:spPr>
        </p:pic>
      </p:grpSp>
    </p:spTree>
    <p:extLst>
      <p:ext uri="{BB962C8B-B14F-4D97-AF65-F5344CB8AC3E}">
        <p14:creationId xmlns:p14="http://schemas.microsoft.com/office/powerpoint/2010/main" val="18959333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r>
              <a:rPr lang="en-US" sz="3800" dirty="0"/>
              <a:t>Step </a:t>
            </a:r>
            <a:r>
              <a:rPr lang="en-US" sz="3800" dirty="0" smtClean="0"/>
              <a:t>Three</a:t>
            </a:r>
            <a:r>
              <a:rPr lang="en-US" sz="3800" dirty="0"/>
              <a:t>: Build </a:t>
            </a:r>
            <a:r>
              <a:rPr lang="en-US" sz="3800" dirty="0" smtClean="0"/>
              <a:t>Lessons </a:t>
            </a:r>
            <a:r>
              <a:rPr lang="en-US" sz="3800" dirty="0"/>
              <a:t>for </a:t>
            </a:r>
            <a:r>
              <a:rPr lang="en-US" sz="3800" dirty="0" smtClean="0"/>
              <a:t>Assessment </a:t>
            </a:r>
            <a:r>
              <a:rPr lang="en-US" sz="3800" dirty="0"/>
              <a:t>S</a:t>
            </a:r>
            <a:r>
              <a:rPr lang="en-US" sz="3800" dirty="0" smtClean="0"/>
              <a:t>uccess</a:t>
            </a:r>
            <a:endParaRPr lang="en-US" sz="3800" dirty="0"/>
          </a:p>
        </p:txBody>
      </p:sp>
      <p:pic>
        <p:nvPicPr>
          <p:cNvPr id="6" name="Picture 5" descr="Screen shot 2014-10-29 at 11.56.19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7374" y="1990164"/>
            <a:ext cx="8762317" cy="4657448"/>
          </a:xfrm>
          <a:prstGeom prst="rect">
            <a:avLst/>
          </a:prstGeom>
        </p:spPr>
      </p:pic>
      <p:pic>
        <p:nvPicPr>
          <p:cNvPr id="7" name="Picture 6" descr="Screen shot 2014-10-29 at 11.54.31 A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35680" y="1913132"/>
            <a:ext cx="2028582" cy="1524092"/>
          </a:xfrm>
          <a:prstGeom prst="rect">
            <a:avLst/>
          </a:prstGeom>
        </p:spPr>
      </p:pic>
      <p:pic>
        <p:nvPicPr>
          <p:cNvPr id="2" name="Picture 1" descr="Screen shot 2014-10-29 at 11.59.10 AM.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72331" y="1893094"/>
            <a:ext cx="2003558" cy="1589303"/>
          </a:xfrm>
          <a:prstGeom prst="rect">
            <a:avLst/>
          </a:prstGeom>
        </p:spPr>
      </p:pic>
      <p:sp>
        <p:nvSpPr>
          <p:cNvPr id="4" name="Multiply 3"/>
          <p:cNvSpPr/>
          <p:nvPr/>
        </p:nvSpPr>
        <p:spPr>
          <a:xfrm>
            <a:off x="5973762" y="4205503"/>
            <a:ext cx="765321" cy="651258"/>
          </a:xfrm>
          <a:prstGeom prst="mathMultiply">
            <a:avLst/>
          </a:prstGeom>
          <a:solidFill>
            <a:srgbClr val="008000"/>
          </a:solidFill>
          <a:ln w="12700" cap="flat">
            <a:solidFill>
              <a:srgbClr val="008000"/>
            </a:solid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35717" tIns="35717" rIns="35717" bIns="35717" numCol="1" spcCol="26788" rtlCol="0" anchor="ctr">
            <a:spAutoFit/>
          </a:bodyPr>
          <a:lstStyle/>
          <a:p>
            <a:pPr algn="ctr" defTabSz="410751" latinLnBrk="1" hangingPunct="0"/>
            <a:endParaRPr lang="en-US" sz="2500">
              <a:solidFill>
                <a:srgbClr val="FFFFFF"/>
              </a:solidFill>
              <a:sym typeface="Gill Sans Light"/>
            </a:endParaRPr>
          </a:p>
        </p:txBody>
      </p:sp>
      <p:sp>
        <p:nvSpPr>
          <p:cNvPr id="8" name="Multiply 7"/>
          <p:cNvSpPr/>
          <p:nvPr/>
        </p:nvSpPr>
        <p:spPr>
          <a:xfrm>
            <a:off x="3337653" y="3822730"/>
            <a:ext cx="765321" cy="651258"/>
          </a:xfrm>
          <a:prstGeom prst="mathMultiply">
            <a:avLst/>
          </a:prstGeom>
          <a:solidFill>
            <a:srgbClr val="008000"/>
          </a:solidFill>
          <a:ln w="12700" cap="flat">
            <a:solidFill>
              <a:srgbClr val="008000"/>
            </a:solid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35717" tIns="35717" rIns="35717" bIns="35717" numCol="1" spcCol="26788" rtlCol="0" anchor="ctr">
            <a:spAutoFit/>
          </a:bodyPr>
          <a:lstStyle/>
          <a:p>
            <a:pPr algn="ctr" defTabSz="410751" latinLnBrk="1" hangingPunct="0"/>
            <a:endParaRPr lang="en-US" sz="2500">
              <a:solidFill>
                <a:srgbClr val="FFFFFF"/>
              </a:solidFill>
              <a:sym typeface="Gill Sans Light"/>
            </a:endParaRPr>
          </a:p>
        </p:txBody>
      </p:sp>
      <p:sp>
        <p:nvSpPr>
          <p:cNvPr id="9" name="Multiply 8"/>
          <p:cNvSpPr/>
          <p:nvPr/>
        </p:nvSpPr>
        <p:spPr>
          <a:xfrm>
            <a:off x="2572332" y="3736008"/>
            <a:ext cx="765321" cy="651258"/>
          </a:xfrm>
          <a:prstGeom prst="mathMultiply">
            <a:avLst/>
          </a:prstGeom>
          <a:solidFill>
            <a:srgbClr val="008000"/>
          </a:solidFill>
          <a:ln w="12700" cap="flat">
            <a:solidFill>
              <a:srgbClr val="008000"/>
            </a:solid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35717" tIns="35717" rIns="35717" bIns="35717" numCol="1" spcCol="26788" rtlCol="0" anchor="ctr">
            <a:spAutoFit/>
          </a:bodyPr>
          <a:lstStyle/>
          <a:p>
            <a:pPr algn="ctr" defTabSz="410751" latinLnBrk="1" hangingPunct="0"/>
            <a:endParaRPr lang="en-US" sz="2500">
              <a:solidFill>
                <a:srgbClr val="FFFFFF"/>
              </a:solidFill>
              <a:sym typeface="Gill Sans Light"/>
            </a:endParaRPr>
          </a:p>
        </p:txBody>
      </p:sp>
      <p:sp>
        <p:nvSpPr>
          <p:cNvPr id="10" name="Multiply 9"/>
          <p:cNvSpPr/>
          <p:nvPr/>
        </p:nvSpPr>
        <p:spPr>
          <a:xfrm>
            <a:off x="4533372" y="4333093"/>
            <a:ext cx="765321" cy="651258"/>
          </a:xfrm>
          <a:prstGeom prst="mathMultiply">
            <a:avLst/>
          </a:prstGeom>
          <a:solidFill>
            <a:srgbClr val="008000"/>
          </a:solidFill>
          <a:ln w="12700" cap="flat">
            <a:solidFill>
              <a:srgbClr val="008000"/>
            </a:solid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35717" tIns="35717" rIns="35717" bIns="35717" numCol="1" spcCol="26788" rtlCol="0" anchor="ctr">
            <a:spAutoFit/>
          </a:bodyPr>
          <a:lstStyle/>
          <a:p>
            <a:pPr algn="ctr" defTabSz="410751" latinLnBrk="1" hangingPunct="0"/>
            <a:endParaRPr lang="en-US" sz="2500">
              <a:solidFill>
                <a:srgbClr val="FFFFFF"/>
              </a:solidFill>
              <a:sym typeface="Gill Sans Light"/>
            </a:endParaRPr>
          </a:p>
        </p:txBody>
      </p:sp>
      <p:sp>
        <p:nvSpPr>
          <p:cNvPr id="11" name="Multiply 10"/>
          <p:cNvSpPr/>
          <p:nvPr/>
        </p:nvSpPr>
        <p:spPr>
          <a:xfrm>
            <a:off x="7377713" y="3929887"/>
            <a:ext cx="765321" cy="651258"/>
          </a:xfrm>
          <a:prstGeom prst="mathMultiply">
            <a:avLst/>
          </a:prstGeom>
          <a:solidFill>
            <a:srgbClr val="FFFF00"/>
          </a:solidFill>
          <a:ln w="12700" cap="flat">
            <a:solidFill>
              <a:srgbClr val="FFFF00"/>
            </a:solid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35717" tIns="35717" rIns="35717" bIns="35717" numCol="1" spcCol="26788" rtlCol="0" anchor="ctr">
            <a:spAutoFit/>
          </a:bodyPr>
          <a:lstStyle/>
          <a:p>
            <a:pPr algn="ctr" defTabSz="410751" latinLnBrk="1" hangingPunct="0"/>
            <a:endParaRPr lang="en-US" sz="2500">
              <a:solidFill>
                <a:srgbClr val="FFFFFF"/>
              </a:solidFill>
              <a:sym typeface="Gill Sans Light"/>
            </a:endParaRPr>
          </a:p>
        </p:txBody>
      </p:sp>
      <p:sp>
        <p:nvSpPr>
          <p:cNvPr id="12" name="Multiply 11"/>
          <p:cNvSpPr/>
          <p:nvPr/>
        </p:nvSpPr>
        <p:spPr>
          <a:xfrm>
            <a:off x="2339345" y="4335586"/>
            <a:ext cx="765321" cy="651258"/>
          </a:xfrm>
          <a:prstGeom prst="mathMultiply">
            <a:avLst/>
          </a:prstGeom>
          <a:solidFill>
            <a:srgbClr val="FFFF00"/>
          </a:solidFill>
          <a:ln w="12700" cap="flat">
            <a:solidFill>
              <a:srgbClr val="FFFF00"/>
            </a:solid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35717" tIns="35717" rIns="35717" bIns="35717" numCol="1" spcCol="26788" rtlCol="0" anchor="ctr">
            <a:spAutoFit/>
          </a:bodyPr>
          <a:lstStyle/>
          <a:p>
            <a:pPr algn="ctr" defTabSz="410751" latinLnBrk="1" hangingPunct="0"/>
            <a:endParaRPr lang="en-US" sz="2500">
              <a:solidFill>
                <a:srgbClr val="FFFFFF"/>
              </a:solidFill>
              <a:sym typeface="Gill Sans Light"/>
            </a:endParaRPr>
          </a:p>
        </p:txBody>
      </p:sp>
    </p:spTree>
    <p:extLst>
      <p:ext uri="{BB962C8B-B14F-4D97-AF65-F5344CB8AC3E}">
        <p14:creationId xmlns:p14="http://schemas.microsoft.com/office/powerpoint/2010/main" val="629894808"/>
      </p:ext>
    </p:extLst>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9" grpId="0" animBg="1"/>
      <p:bldP spid="10" grpId="0" animBg="1"/>
      <p:bldP spid="11" grpId="0" animBg="1"/>
      <p:bldP spid="1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Shape 61"/>
          <p:cNvSpPr>
            <a:spLocks noGrp="1"/>
          </p:cNvSpPr>
          <p:nvPr>
            <p:ph type="title"/>
          </p:nvPr>
        </p:nvSpPr>
        <p:spPr>
          <a:prstGeom prst="rect">
            <a:avLst/>
          </a:prstGeom>
        </p:spPr>
        <p:txBody>
          <a:bodyPr>
            <a:normAutofit fontScale="90000"/>
          </a:bodyPr>
          <a:lstStyle/>
          <a:p>
            <a:pPr lvl="0">
              <a:defRPr sz="1800" cap="none">
                <a:solidFill>
                  <a:srgbClr val="000000"/>
                </a:solidFill>
              </a:defRPr>
            </a:pPr>
            <a:r>
              <a:rPr lang="en-US" sz="5100" cap="all" dirty="0">
                <a:solidFill>
                  <a:srgbClr val="535353"/>
                </a:solidFill>
              </a:rPr>
              <a:t>Step three: build lessons for assessment success</a:t>
            </a:r>
            <a:endParaRPr sz="5100" cap="all" dirty="0">
              <a:solidFill>
                <a:srgbClr val="535353"/>
              </a:solidFill>
            </a:endParaRPr>
          </a:p>
        </p:txBody>
      </p:sp>
      <p:sp>
        <p:nvSpPr>
          <p:cNvPr id="62" name="Shape 62"/>
          <p:cNvSpPr>
            <a:spLocks noGrp="1"/>
          </p:cNvSpPr>
          <p:nvPr>
            <p:ph type="body" idx="1"/>
          </p:nvPr>
        </p:nvSpPr>
        <p:spPr>
          <a:xfrm>
            <a:off x="250031" y="1958711"/>
            <a:ext cx="8643938" cy="4598789"/>
          </a:xfrm>
          <a:prstGeom prst="rect">
            <a:avLst/>
          </a:prstGeom>
        </p:spPr>
        <p:txBody>
          <a:bodyPr>
            <a:normAutofit/>
          </a:bodyPr>
          <a:lstStyle/>
          <a:p>
            <a:pPr marL="0" indent="0">
              <a:buNone/>
            </a:pPr>
            <a:r>
              <a:rPr lang="en-US" dirty="0"/>
              <a:t>Begin by looking at the Exit Ticket.</a:t>
            </a:r>
          </a:p>
          <a:p>
            <a:pPr lvl="1"/>
            <a:r>
              <a:rPr lang="en-US" dirty="0" smtClean="0"/>
              <a:t>Align this Exit Ticket to the End-of-Module Assessment. </a:t>
            </a:r>
          </a:p>
          <a:p>
            <a:pPr lvl="2"/>
            <a:r>
              <a:rPr lang="en-US" dirty="0" smtClean="0"/>
              <a:t>Does this Exit Ticket assess one of the big ideas from the End-of-Module Assessment?</a:t>
            </a:r>
          </a:p>
          <a:p>
            <a:pPr lvl="2"/>
            <a:r>
              <a:rPr lang="en-US" dirty="0" smtClean="0"/>
              <a:t>If so, note that lesson on the Module Planning Matrix.</a:t>
            </a:r>
          </a:p>
          <a:p>
            <a:pPr lvl="2"/>
            <a:r>
              <a:rPr lang="en-US" dirty="0" smtClean="0"/>
              <a:t>How does this information help us build lessons for assessment success?</a:t>
            </a:r>
            <a:endParaRPr lang="en-US" dirty="0"/>
          </a:p>
        </p:txBody>
      </p:sp>
      <p:sp>
        <p:nvSpPr>
          <p:cNvPr id="63" name="Shape 63"/>
          <p:cNvSpPr>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lvl="0">
              <a:defRPr>
                <a:solidFill>
                  <a:srgbClr val="000000"/>
                </a:solidFill>
              </a:defRPr>
            </a:pPr>
            <a:fld id="{86CB4B4D-7CA3-9044-876B-883B54F8677D}" type="slidenum">
              <a:rPr>
                <a:solidFill>
                  <a:srgbClr val="535353"/>
                </a:solidFill>
              </a:rPr>
              <a:t>24</a:t>
            </a:fld>
            <a:endParaRPr>
              <a:solidFill>
                <a:srgbClr val="535353"/>
              </a:solidFill>
            </a:endParaRPr>
          </a:p>
        </p:txBody>
      </p:sp>
    </p:spTree>
    <p:extLst>
      <p:ext uri="{BB962C8B-B14F-4D97-AF65-F5344CB8AC3E}">
        <p14:creationId xmlns:p14="http://schemas.microsoft.com/office/powerpoint/2010/main" val="1081135839"/>
      </p:ext>
    </p:extLst>
  </p:cSld>
  <p:clrMapOvr>
    <a:masterClrMapping/>
  </p:clrMapOvr>
  <p:transition xmlns:p14="http://schemas.microsoft.com/office/powerpoint/2010/main" spd="slow">
    <p:fade thruBlk="1"/>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2">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2">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pe 61"/>
          <p:cNvSpPr>
            <a:spLocks noGrp="1"/>
          </p:cNvSpPr>
          <p:nvPr>
            <p:ph type="title"/>
          </p:nvPr>
        </p:nvSpPr>
        <p:spPr>
          <a:prstGeom prst="rect">
            <a:avLst/>
          </a:prstGeom>
        </p:spPr>
        <p:txBody>
          <a:bodyPr>
            <a:normAutofit fontScale="90000"/>
          </a:bodyPr>
          <a:lstStyle/>
          <a:p>
            <a:pPr lvl="0">
              <a:defRPr sz="1800" cap="none">
                <a:solidFill>
                  <a:srgbClr val="000000"/>
                </a:solidFill>
              </a:defRPr>
            </a:pPr>
            <a:r>
              <a:rPr lang="en-US" sz="5100" cap="all" dirty="0">
                <a:solidFill>
                  <a:srgbClr val="535353"/>
                </a:solidFill>
              </a:rPr>
              <a:t>Step three: build lessons for assessment success</a:t>
            </a:r>
            <a:endParaRPr sz="5100" cap="all" dirty="0">
              <a:solidFill>
                <a:srgbClr val="535353"/>
              </a:solidFill>
            </a:endParaRPr>
          </a:p>
        </p:txBody>
      </p:sp>
      <p:sp>
        <p:nvSpPr>
          <p:cNvPr id="3" name="Text Placeholder 2"/>
          <p:cNvSpPr>
            <a:spLocks noGrp="1"/>
          </p:cNvSpPr>
          <p:nvPr>
            <p:ph type="body" idx="1"/>
          </p:nvPr>
        </p:nvSpPr>
        <p:spPr/>
        <p:txBody>
          <a:bodyPr>
            <a:normAutofit/>
          </a:bodyPr>
          <a:lstStyle/>
          <a:p>
            <a:r>
              <a:rPr lang="en-US" dirty="0" smtClean="0"/>
              <a:t>Examine the Problem Set for alignment to the Exit Ticket.</a:t>
            </a:r>
          </a:p>
          <a:p>
            <a:r>
              <a:rPr lang="en-US" dirty="0"/>
              <a:t>Examine the Concept Development and the Student Debrief for alignment to the Exit Ticket.</a:t>
            </a:r>
          </a:p>
          <a:p>
            <a:endParaRPr lang="en-US" dirty="0" smtClean="0"/>
          </a:p>
        </p:txBody>
      </p:sp>
    </p:spTree>
    <p:extLst>
      <p:ext uri="{BB962C8B-B14F-4D97-AF65-F5344CB8AC3E}">
        <p14:creationId xmlns:p14="http://schemas.microsoft.com/office/powerpoint/2010/main" val="2261246551"/>
      </p:ext>
    </p:extLst>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Screen shot 2014-10-29 at 11.45.13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6561" y="1920700"/>
            <a:ext cx="7552050" cy="4832256"/>
          </a:xfrm>
          <a:prstGeom prst="rect">
            <a:avLst/>
          </a:prstGeom>
        </p:spPr>
      </p:pic>
      <p:sp>
        <p:nvSpPr>
          <p:cNvPr id="2" name="Title 1"/>
          <p:cNvSpPr>
            <a:spLocks noGrp="1"/>
          </p:cNvSpPr>
          <p:nvPr>
            <p:ph type="title"/>
          </p:nvPr>
        </p:nvSpPr>
        <p:spPr/>
        <p:txBody>
          <a:bodyPr>
            <a:normAutofit fontScale="90000"/>
          </a:bodyPr>
          <a:lstStyle/>
          <a:p>
            <a:r>
              <a:rPr lang="en-US" dirty="0" smtClean="0"/>
              <a:t>Step three: build lessons for assessment success</a:t>
            </a:r>
            <a:endParaRPr lang="en-US" dirty="0"/>
          </a:p>
        </p:txBody>
      </p:sp>
      <p:sp>
        <p:nvSpPr>
          <p:cNvPr id="4" name="TextBox 3"/>
          <p:cNvSpPr txBox="1"/>
          <p:nvPr/>
        </p:nvSpPr>
        <p:spPr>
          <a:xfrm>
            <a:off x="1116257" y="3945827"/>
            <a:ext cx="279064" cy="461665"/>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35717" tIns="35717" rIns="35717" bIns="35717" numCol="1" spcCol="26788" rtlCol="0" anchor="ctr">
            <a:spAutoFit/>
          </a:bodyPr>
          <a:lstStyle/>
          <a:p>
            <a:pPr algn="ctr" defTabSz="410751" latinLnBrk="1" hangingPunct="0"/>
            <a:r>
              <a:rPr lang="en-US" sz="2500" dirty="0">
                <a:solidFill>
                  <a:srgbClr val="535353"/>
                </a:solidFill>
                <a:sym typeface="Gill Sans Light"/>
              </a:rPr>
              <a:t>1</a:t>
            </a:r>
          </a:p>
        </p:txBody>
      </p:sp>
      <p:sp>
        <p:nvSpPr>
          <p:cNvPr id="5" name="TextBox 4"/>
          <p:cNvSpPr txBox="1"/>
          <p:nvPr/>
        </p:nvSpPr>
        <p:spPr>
          <a:xfrm>
            <a:off x="1948980" y="3916659"/>
            <a:ext cx="2925340" cy="62612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35717" tIns="35717" rIns="35717" bIns="35717" numCol="1" spcCol="26788" rtlCol="0" anchor="ctr">
            <a:spAutoFit/>
          </a:bodyPr>
          <a:lstStyle/>
          <a:p>
            <a:pPr algn="ctr" defTabSz="410751" latinLnBrk="1" hangingPunct="0"/>
            <a:r>
              <a:rPr lang="en-US" dirty="0" smtClean="0"/>
              <a:t>Fluency with addition and subtraction</a:t>
            </a:r>
            <a:endParaRPr lang="en-US" sz="2500" dirty="0">
              <a:solidFill>
                <a:srgbClr val="535353"/>
              </a:solidFill>
              <a:sym typeface="Gill Sans Light"/>
            </a:endParaRPr>
          </a:p>
        </p:txBody>
      </p:sp>
      <p:sp>
        <p:nvSpPr>
          <p:cNvPr id="6" name="TextBox 5"/>
          <p:cNvSpPr txBox="1"/>
          <p:nvPr/>
        </p:nvSpPr>
        <p:spPr>
          <a:xfrm>
            <a:off x="1116257" y="5225506"/>
            <a:ext cx="279064" cy="349131"/>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35717" tIns="35717" rIns="35717" bIns="35717" numCol="1" spcCol="26788" rtlCol="0" anchor="ctr">
            <a:spAutoFit/>
          </a:bodyPr>
          <a:lstStyle/>
          <a:p>
            <a:pPr algn="ctr" defTabSz="410751" latinLnBrk="1" hangingPunct="0"/>
            <a:r>
              <a:rPr lang="en-US" dirty="0"/>
              <a:t>2</a:t>
            </a:r>
            <a:endParaRPr lang="en-US" sz="2500" dirty="0">
              <a:solidFill>
                <a:srgbClr val="535353"/>
              </a:solidFill>
              <a:sym typeface="Gill Sans Light"/>
            </a:endParaRPr>
          </a:p>
        </p:txBody>
      </p:sp>
      <p:sp>
        <p:nvSpPr>
          <p:cNvPr id="7" name="TextBox 6"/>
          <p:cNvSpPr txBox="1"/>
          <p:nvPr/>
        </p:nvSpPr>
        <p:spPr>
          <a:xfrm>
            <a:off x="1948980" y="4946742"/>
            <a:ext cx="2925340" cy="62612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35717" tIns="35717" rIns="35717" bIns="35717" numCol="1" spcCol="26788" rtlCol="0" anchor="ctr">
            <a:spAutoFit/>
          </a:bodyPr>
          <a:lstStyle/>
          <a:p>
            <a:pPr algn="ctr" defTabSz="410751" latinLnBrk="1" hangingPunct="0"/>
            <a:r>
              <a:rPr lang="en-US" dirty="0" smtClean="0"/>
              <a:t>Fluency with addition and subtraction</a:t>
            </a:r>
            <a:endParaRPr lang="en-US" sz="2500" dirty="0">
              <a:solidFill>
                <a:srgbClr val="535353"/>
              </a:solidFill>
              <a:sym typeface="Gill Sans Light"/>
            </a:endParaRPr>
          </a:p>
        </p:txBody>
      </p:sp>
      <p:sp>
        <p:nvSpPr>
          <p:cNvPr id="8" name="TextBox 7"/>
          <p:cNvSpPr txBox="1"/>
          <p:nvPr/>
        </p:nvSpPr>
        <p:spPr>
          <a:xfrm>
            <a:off x="4699594" y="4002094"/>
            <a:ext cx="851327" cy="349131"/>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35717" tIns="35717" rIns="35717" bIns="35717" numCol="1" spcCol="26788" rtlCol="0" anchor="ctr">
            <a:spAutoFit/>
          </a:bodyPr>
          <a:lstStyle/>
          <a:p>
            <a:pPr algn="ctr" defTabSz="410751" latinLnBrk="1" hangingPunct="0"/>
            <a:r>
              <a:rPr lang="en-US" dirty="0" smtClean="0"/>
              <a:t>L3</a:t>
            </a:r>
            <a:endParaRPr lang="en-US" sz="2500" dirty="0">
              <a:solidFill>
                <a:srgbClr val="535353"/>
              </a:solidFill>
              <a:sym typeface="Gill Sans Light"/>
            </a:endParaRPr>
          </a:p>
        </p:txBody>
      </p:sp>
      <p:sp>
        <p:nvSpPr>
          <p:cNvPr id="9" name="TextBox 8"/>
          <p:cNvSpPr txBox="1"/>
          <p:nvPr/>
        </p:nvSpPr>
        <p:spPr>
          <a:xfrm>
            <a:off x="4699594" y="5052536"/>
            <a:ext cx="851327" cy="349131"/>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35717" tIns="35717" rIns="35717" bIns="35717" numCol="1" spcCol="26788" rtlCol="0" anchor="ctr">
            <a:spAutoFit/>
          </a:bodyPr>
          <a:lstStyle/>
          <a:p>
            <a:pPr algn="ctr" defTabSz="410751" latinLnBrk="1" hangingPunct="0"/>
            <a:r>
              <a:rPr lang="en-US" dirty="0" smtClean="0"/>
              <a:t>L6</a:t>
            </a:r>
            <a:endParaRPr lang="en-US" sz="2500" dirty="0">
              <a:solidFill>
                <a:srgbClr val="535353"/>
              </a:solidFill>
              <a:sym typeface="Gill Sans Light"/>
            </a:endParaRPr>
          </a:p>
        </p:txBody>
      </p:sp>
      <p:sp>
        <p:nvSpPr>
          <p:cNvPr id="10" name="TextBox 9"/>
          <p:cNvSpPr txBox="1"/>
          <p:nvPr/>
        </p:nvSpPr>
        <p:spPr>
          <a:xfrm>
            <a:off x="5891516" y="3996928"/>
            <a:ext cx="823056" cy="349131"/>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35717" tIns="35717" rIns="35717" bIns="35717" numCol="1" spcCol="26788" rtlCol="0" anchor="ctr">
            <a:spAutoFit/>
          </a:bodyPr>
          <a:lstStyle/>
          <a:p>
            <a:pPr algn="ctr" defTabSz="410751" latinLnBrk="1" hangingPunct="0"/>
            <a:r>
              <a:rPr lang="en-US" dirty="0" smtClean="0"/>
              <a:t>L1</a:t>
            </a:r>
            <a:endParaRPr lang="en-US" sz="2500" dirty="0">
              <a:solidFill>
                <a:srgbClr val="535353"/>
              </a:solidFill>
              <a:sym typeface="Gill Sans Light"/>
            </a:endParaRPr>
          </a:p>
        </p:txBody>
      </p:sp>
      <p:sp>
        <p:nvSpPr>
          <p:cNvPr id="11" name="TextBox 10"/>
          <p:cNvSpPr txBox="1"/>
          <p:nvPr/>
        </p:nvSpPr>
        <p:spPr>
          <a:xfrm>
            <a:off x="7105642" y="3840636"/>
            <a:ext cx="823056" cy="733851"/>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35717" tIns="35717" rIns="35717" bIns="35717" numCol="1" spcCol="26788" rtlCol="0" anchor="ctr">
            <a:spAutoFit/>
          </a:bodyPr>
          <a:lstStyle/>
          <a:p>
            <a:pPr algn="ctr" defTabSz="410751" latinLnBrk="1" hangingPunct="0"/>
            <a:r>
              <a:rPr lang="en-US" dirty="0" smtClean="0"/>
              <a:t>L2</a:t>
            </a:r>
          </a:p>
          <a:p>
            <a:pPr algn="ctr" defTabSz="410751" latinLnBrk="1" hangingPunct="0"/>
            <a:r>
              <a:rPr lang="en-US" sz="2500" dirty="0">
                <a:solidFill>
                  <a:srgbClr val="535353"/>
                </a:solidFill>
                <a:sym typeface="Gill Sans Light"/>
              </a:rPr>
              <a:t>L3</a:t>
            </a:r>
          </a:p>
        </p:txBody>
      </p:sp>
      <p:sp>
        <p:nvSpPr>
          <p:cNvPr id="12" name="TextBox 11"/>
          <p:cNvSpPr txBox="1"/>
          <p:nvPr/>
        </p:nvSpPr>
        <p:spPr>
          <a:xfrm>
            <a:off x="7105642" y="4892881"/>
            <a:ext cx="823056" cy="733851"/>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35717" tIns="35717" rIns="35717" bIns="35717" numCol="1" spcCol="26788" rtlCol="0" anchor="ctr">
            <a:spAutoFit/>
          </a:bodyPr>
          <a:lstStyle/>
          <a:p>
            <a:pPr algn="ctr" defTabSz="410751" latinLnBrk="1" hangingPunct="0"/>
            <a:r>
              <a:rPr lang="en-US" dirty="0" smtClean="0"/>
              <a:t>L5</a:t>
            </a:r>
          </a:p>
          <a:p>
            <a:pPr algn="ctr" defTabSz="410751" latinLnBrk="1" hangingPunct="0"/>
            <a:r>
              <a:rPr lang="en-US" sz="2500" dirty="0">
                <a:solidFill>
                  <a:srgbClr val="535353"/>
                </a:solidFill>
                <a:sym typeface="Gill Sans Light"/>
              </a:rPr>
              <a:t>L6</a:t>
            </a:r>
          </a:p>
        </p:txBody>
      </p:sp>
      <p:sp>
        <p:nvSpPr>
          <p:cNvPr id="13" name="TextBox 12"/>
          <p:cNvSpPr txBox="1"/>
          <p:nvPr/>
        </p:nvSpPr>
        <p:spPr>
          <a:xfrm>
            <a:off x="5891516" y="5086318"/>
            <a:ext cx="823056" cy="349131"/>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35717" tIns="35717" rIns="35717" bIns="35717" numCol="1" spcCol="26788" rtlCol="0" anchor="ctr">
            <a:spAutoFit/>
          </a:bodyPr>
          <a:lstStyle/>
          <a:p>
            <a:pPr algn="ctr" defTabSz="410751" latinLnBrk="1" hangingPunct="0"/>
            <a:r>
              <a:rPr lang="en-US" dirty="0" smtClean="0"/>
              <a:t>L4</a:t>
            </a:r>
            <a:endParaRPr lang="en-US" sz="2500" dirty="0">
              <a:solidFill>
                <a:srgbClr val="535353"/>
              </a:solidFill>
              <a:sym typeface="Gill Sans Light"/>
            </a:endParaRPr>
          </a:p>
        </p:txBody>
      </p:sp>
    </p:spTree>
    <p:extLst>
      <p:ext uri="{BB962C8B-B14F-4D97-AF65-F5344CB8AC3E}">
        <p14:creationId xmlns:p14="http://schemas.microsoft.com/office/powerpoint/2010/main" val="3235155129"/>
      </p:ext>
    </p:extLst>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Step Four: Teach </a:t>
            </a:r>
            <a:r>
              <a:rPr lang="en-US" dirty="0"/>
              <a:t>L</a:t>
            </a:r>
            <a:r>
              <a:rPr lang="en-US" dirty="0" smtClean="0"/>
              <a:t>essons </a:t>
            </a:r>
            <a:endParaRPr lang="en-US" dirty="0"/>
          </a:p>
        </p:txBody>
      </p:sp>
      <p:sp>
        <p:nvSpPr>
          <p:cNvPr id="3" name="Text Placeholder 2"/>
          <p:cNvSpPr>
            <a:spLocks noGrp="1"/>
          </p:cNvSpPr>
          <p:nvPr>
            <p:ph type="body" idx="1"/>
          </p:nvPr>
        </p:nvSpPr>
        <p:spPr>
          <a:xfrm>
            <a:off x="457200" y="1600201"/>
            <a:ext cx="8229600" cy="4378768"/>
          </a:xfrm>
        </p:spPr>
        <p:txBody>
          <a:bodyPr>
            <a:normAutofit/>
          </a:bodyPr>
          <a:lstStyle/>
          <a:p>
            <a:pPr marL="0" indent="0">
              <a:buNone/>
            </a:pPr>
            <a:r>
              <a:rPr lang="en-US" dirty="0" smtClean="0"/>
              <a:t>Monitor and adjust as needed:</a:t>
            </a:r>
          </a:p>
          <a:p>
            <a:pPr lvl="1"/>
            <a:r>
              <a:rPr lang="en-US" dirty="0" smtClean="0"/>
              <a:t>Exit Tickets</a:t>
            </a:r>
          </a:p>
          <a:p>
            <a:pPr lvl="1"/>
            <a:r>
              <a:rPr lang="en-US" dirty="0" smtClean="0"/>
              <a:t>Mid-Module</a:t>
            </a:r>
          </a:p>
          <a:p>
            <a:pPr lvl="1"/>
            <a:r>
              <a:rPr lang="en-US" dirty="0" smtClean="0"/>
              <a:t>End-of-Module</a:t>
            </a:r>
          </a:p>
          <a:p>
            <a:r>
              <a:rPr lang="en-US" dirty="0" smtClean="0"/>
              <a:t>How do we adjust in Eureka Math???</a:t>
            </a:r>
            <a:endParaRPr lang="en-US" dirty="0"/>
          </a:p>
        </p:txBody>
      </p:sp>
    </p:spTree>
    <p:extLst>
      <p:ext uri="{BB962C8B-B14F-4D97-AF65-F5344CB8AC3E}">
        <p14:creationId xmlns:p14="http://schemas.microsoft.com/office/powerpoint/2010/main" val="4034838343"/>
      </p:ext>
    </p:extLst>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creen shot 2014-10-28 at 5.53.40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12616" y="1222877"/>
            <a:ext cx="6668494" cy="3630625"/>
          </a:xfrm>
          <a:prstGeom prst="rect">
            <a:avLst/>
          </a:prstGeom>
        </p:spPr>
      </p:pic>
      <p:sp>
        <p:nvSpPr>
          <p:cNvPr id="8" name="Frame 7"/>
          <p:cNvSpPr/>
          <p:nvPr/>
        </p:nvSpPr>
        <p:spPr>
          <a:xfrm>
            <a:off x="1212616" y="4113149"/>
            <a:ext cx="6668494" cy="607075"/>
          </a:xfrm>
          <a:prstGeom prst="frame">
            <a:avLst/>
          </a:prstGeom>
          <a:solidFill>
            <a:srgbClr val="808785"/>
          </a:solid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35717" tIns="35717" rIns="35717" bIns="35717" numCol="1" spcCol="26788" rtlCol="0" anchor="ctr">
            <a:spAutoFit/>
          </a:bodyPr>
          <a:lstStyle/>
          <a:p>
            <a:pPr algn="ctr" defTabSz="410751" latinLnBrk="1" hangingPunct="0"/>
            <a:endParaRPr lang="en-US" sz="2500">
              <a:solidFill>
                <a:srgbClr val="FFFFFF"/>
              </a:solidFill>
              <a:sym typeface="Gill Sans Light"/>
            </a:endParaRPr>
          </a:p>
        </p:txBody>
      </p:sp>
      <p:sp>
        <p:nvSpPr>
          <p:cNvPr id="9" name="TextBox 8"/>
          <p:cNvSpPr txBox="1"/>
          <p:nvPr/>
        </p:nvSpPr>
        <p:spPr>
          <a:xfrm>
            <a:off x="951287" y="5022242"/>
            <a:ext cx="7377325" cy="1118572"/>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35717" tIns="35717" rIns="35717" bIns="35717" numCol="1" spcCol="26788" rtlCol="0" anchor="ctr">
            <a:spAutoFit/>
          </a:bodyPr>
          <a:lstStyle/>
          <a:p>
            <a:pPr algn="ctr" defTabSz="410751" latinLnBrk="1" hangingPunct="0"/>
            <a:r>
              <a:rPr lang="en-US" sz="2500" dirty="0">
                <a:solidFill>
                  <a:srgbClr val="535353"/>
                </a:solidFill>
                <a:sym typeface="Gill Sans Light"/>
              </a:rPr>
              <a:t>Instructional Coach – </a:t>
            </a:r>
            <a:r>
              <a:rPr lang="en-US" sz="2500" dirty="0" err="1">
                <a:solidFill>
                  <a:srgbClr val="535353"/>
                </a:solidFill>
                <a:sym typeface="Gill Sans Light"/>
              </a:rPr>
              <a:t>EngageNY</a:t>
            </a:r>
            <a:r>
              <a:rPr lang="en-US" sz="2500" dirty="0">
                <a:solidFill>
                  <a:srgbClr val="535353"/>
                </a:solidFill>
                <a:sym typeface="Gill Sans Light"/>
              </a:rPr>
              <a:t> disc</a:t>
            </a:r>
          </a:p>
          <a:p>
            <a:pPr algn="ctr" defTabSz="410751" latinLnBrk="1" hangingPunct="0"/>
            <a:r>
              <a:rPr lang="en-US" sz="2500" dirty="0" err="1">
                <a:solidFill>
                  <a:srgbClr val="535353"/>
                </a:solidFill>
                <a:sym typeface="Gill Sans Light"/>
              </a:rPr>
              <a:t>EngageNY.com</a:t>
            </a:r>
            <a:endParaRPr lang="en-US" sz="2500" dirty="0">
              <a:solidFill>
                <a:srgbClr val="535353"/>
              </a:solidFill>
              <a:sym typeface="Gill Sans Light"/>
            </a:endParaRPr>
          </a:p>
          <a:p>
            <a:pPr algn="ctr" defTabSz="410751" latinLnBrk="1" hangingPunct="0"/>
            <a:r>
              <a:rPr lang="en-US" dirty="0" err="1" smtClean="0"/>
              <a:t>Commoncore.org</a:t>
            </a:r>
            <a:endParaRPr lang="en-US" sz="2500" dirty="0">
              <a:solidFill>
                <a:srgbClr val="535353"/>
              </a:solidFill>
              <a:sym typeface="Gill Sans Light"/>
            </a:endParaRPr>
          </a:p>
        </p:txBody>
      </p:sp>
      <p:sp>
        <p:nvSpPr>
          <p:cNvPr id="10" name="Title 9"/>
          <p:cNvSpPr>
            <a:spLocks noGrp="1"/>
          </p:cNvSpPr>
          <p:nvPr>
            <p:ph type="title"/>
          </p:nvPr>
        </p:nvSpPr>
        <p:spPr>
          <a:xfrm>
            <a:off x="250031" y="178594"/>
            <a:ext cx="8643938" cy="1063903"/>
          </a:xfrm>
        </p:spPr>
        <p:txBody>
          <a:bodyPr/>
          <a:lstStyle/>
          <a:p>
            <a:r>
              <a:rPr lang="en-US" dirty="0" smtClean="0"/>
              <a:t>Topic overview</a:t>
            </a:r>
            <a:endParaRPr lang="en-US" dirty="0"/>
          </a:p>
        </p:txBody>
      </p:sp>
    </p:spTree>
    <p:extLst>
      <p:ext uri="{BB962C8B-B14F-4D97-AF65-F5344CB8AC3E}">
        <p14:creationId xmlns:p14="http://schemas.microsoft.com/office/powerpoint/2010/main" val="3715871771"/>
      </p:ext>
    </p:extLst>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reen shot 2014-10-28 at 5.55.27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5638" y="1162736"/>
            <a:ext cx="5316222" cy="3399557"/>
          </a:xfrm>
          <a:prstGeom prst="rect">
            <a:avLst/>
          </a:prstGeom>
        </p:spPr>
      </p:pic>
      <p:sp>
        <p:nvSpPr>
          <p:cNvPr id="4" name="Right Brace 3"/>
          <p:cNvSpPr/>
          <p:nvPr/>
        </p:nvSpPr>
        <p:spPr>
          <a:xfrm>
            <a:off x="5569968" y="3358624"/>
            <a:ext cx="564860" cy="1067771"/>
          </a:xfrm>
          <a:prstGeom prst="rightBrace">
            <a:avLst/>
          </a:prstGeom>
          <a:noFill/>
          <a:ln w="25400" cap="flat">
            <a:solidFill>
              <a:srgbClr val="5A5F5E"/>
            </a:solidFill>
            <a:prstDash val="solid"/>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64291" tIns="32145" rIns="64291" bIns="32145" numCol="1" spcCol="26788" rtlCol="0" anchor="t">
            <a:noAutofit/>
          </a:bodyPr>
          <a:lstStyle/>
          <a:p>
            <a:pPr defTabSz="642915" latinLnBrk="1" hangingPunct="0"/>
            <a:endParaRPr lang="en-US" sz="1300">
              <a:solidFill>
                <a:srgbClr val="000000"/>
              </a:solidFill>
            </a:endParaRPr>
          </a:p>
        </p:txBody>
      </p:sp>
      <p:sp>
        <p:nvSpPr>
          <p:cNvPr id="5" name="TextBox 4"/>
          <p:cNvSpPr txBox="1"/>
          <p:nvPr/>
        </p:nvSpPr>
        <p:spPr>
          <a:xfrm>
            <a:off x="6387210" y="3340096"/>
            <a:ext cx="2446166" cy="1240725"/>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35717" tIns="35717" rIns="35717" bIns="35717" numCol="1" spcCol="26788" rtlCol="0" anchor="ctr">
            <a:spAutoFit/>
          </a:bodyPr>
          <a:lstStyle/>
          <a:p>
            <a:pPr algn="ctr" defTabSz="410751" latinLnBrk="1" hangingPunct="0"/>
            <a:r>
              <a:rPr lang="en-US" sz="2500" dirty="0">
                <a:solidFill>
                  <a:srgbClr val="535353"/>
                </a:solidFill>
                <a:sym typeface="Gill Sans Light"/>
              </a:rPr>
              <a:t>Substitute Fluency activity to meet </a:t>
            </a:r>
          </a:p>
          <a:p>
            <a:pPr algn="ctr" defTabSz="410751" latinLnBrk="1" hangingPunct="0"/>
            <a:r>
              <a:rPr lang="en-US" sz="2500" dirty="0">
                <a:solidFill>
                  <a:srgbClr val="535353"/>
                </a:solidFill>
                <a:sym typeface="Gill Sans Light"/>
              </a:rPr>
              <a:t>student needs</a:t>
            </a:r>
          </a:p>
        </p:txBody>
      </p:sp>
      <p:sp>
        <p:nvSpPr>
          <p:cNvPr id="6" name="TextBox 5"/>
          <p:cNvSpPr txBox="1"/>
          <p:nvPr/>
        </p:nvSpPr>
        <p:spPr>
          <a:xfrm>
            <a:off x="970701" y="4965780"/>
            <a:ext cx="7124943" cy="1503293"/>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35717" tIns="35717" rIns="35717" bIns="35717" numCol="1" spcCol="26788" rtlCol="0" anchor="ctr">
            <a:spAutoFit/>
          </a:bodyPr>
          <a:lstStyle/>
          <a:p>
            <a:pPr defTabSz="410751" latinLnBrk="1" hangingPunct="0"/>
            <a:r>
              <a:rPr lang="en-US" sz="2500" b="1" dirty="0">
                <a:solidFill>
                  <a:srgbClr val="535353"/>
                </a:solidFill>
                <a:sym typeface="Gill Sans Light"/>
              </a:rPr>
              <a:t>Maintenance</a:t>
            </a:r>
            <a:r>
              <a:rPr lang="en-US" sz="2500" dirty="0">
                <a:solidFill>
                  <a:srgbClr val="535353"/>
                </a:solidFill>
                <a:sym typeface="Gill Sans Light"/>
              </a:rPr>
              <a:t>: Staying sharp on previously learned skills</a:t>
            </a:r>
          </a:p>
          <a:p>
            <a:pPr defTabSz="410751" latinLnBrk="1" hangingPunct="0"/>
            <a:r>
              <a:rPr lang="en-US" b="1" dirty="0" smtClean="0"/>
              <a:t>Anticipation: </a:t>
            </a:r>
            <a:r>
              <a:rPr lang="en-US" dirty="0" smtClean="0"/>
              <a:t>Targeted practice for current lesson</a:t>
            </a:r>
          </a:p>
          <a:p>
            <a:pPr defTabSz="410751" latinLnBrk="1" hangingPunct="0"/>
            <a:r>
              <a:rPr lang="en-US" sz="2500" b="1" dirty="0">
                <a:solidFill>
                  <a:srgbClr val="535353"/>
                </a:solidFill>
                <a:sym typeface="Gill Sans Light"/>
              </a:rPr>
              <a:t>Preparation: </a:t>
            </a:r>
            <a:r>
              <a:rPr lang="en-US" sz="2500" dirty="0">
                <a:solidFill>
                  <a:srgbClr val="535353"/>
                </a:solidFill>
                <a:sym typeface="Gill Sans Light"/>
              </a:rPr>
              <a:t>Preparation for future lessons </a:t>
            </a:r>
          </a:p>
        </p:txBody>
      </p:sp>
      <p:sp>
        <p:nvSpPr>
          <p:cNvPr id="7" name="Title 6"/>
          <p:cNvSpPr>
            <a:spLocks noGrp="1"/>
          </p:cNvSpPr>
          <p:nvPr>
            <p:ph type="title"/>
          </p:nvPr>
        </p:nvSpPr>
        <p:spPr>
          <a:xfrm>
            <a:off x="250031" y="178594"/>
            <a:ext cx="8643938" cy="1141559"/>
          </a:xfrm>
        </p:spPr>
        <p:txBody>
          <a:bodyPr/>
          <a:lstStyle/>
          <a:p>
            <a:r>
              <a:rPr lang="en-US" dirty="0" smtClean="0"/>
              <a:t>Fluency</a:t>
            </a:r>
            <a:endParaRPr lang="en-US" dirty="0"/>
          </a:p>
        </p:txBody>
      </p:sp>
    </p:spTree>
    <p:extLst>
      <p:ext uri="{BB962C8B-B14F-4D97-AF65-F5344CB8AC3E}">
        <p14:creationId xmlns:p14="http://schemas.microsoft.com/office/powerpoint/2010/main" val="3320399696"/>
      </p:ext>
    </p:extLst>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Welcome!</a:t>
            </a:r>
            <a:endParaRPr lang="en-US" dirty="0"/>
          </a:p>
        </p:txBody>
      </p:sp>
      <p:sp>
        <p:nvSpPr>
          <p:cNvPr id="3" name="Content Placeholder 2"/>
          <p:cNvSpPr>
            <a:spLocks noGrp="1"/>
          </p:cNvSpPr>
          <p:nvPr>
            <p:ph idx="1"/>
          </p:nvPr>
        </p:nvSpPr>
        <p:spPr/>
        <p:txBody>
          <a:bodyPr/>
          <a:lstStyle/>
          <a:p>
            <a:r>
              <a:rPr lang="en-US" dirty="0" smtClean="0"/>
              <a:t>Introductions</a:t>
            </a:r>
          </a:p>
          <a:p>
            <a:r>
              <a:rPr lang="en-US" dirty="0" smtClean="0"/>
              <a:t>Housekeeping</a:t>
            </a:r>
          </a:p>
          <a:p>
            <a:pPr lvl="1"/>
            <a:r>
              <a:rPr lang="en-US" dirty="0" smtClean="0"/>
              <a:t>Self-Directed TRI</a:t>
            </a:r>
          </a:p>
          <a:p>
            <a:pPr lvl="1"/>
            <a:r>
              <a:rPr lang="en-US" dirty="0" smtClean="0"/>
              <a:t>Sign in this afternoon</a:t>
            </a:r>
          </a:p>
          <a:p>
            <a:pPr lvl="1"/>
            <a:r>
              <a:rPr lang="en-US" dirty="0" smtClean="0"/>
              <a:t>Work Time with Check-ins</a:t>
            </a:r>
          </a:p>
          <a:p>
            <a:pPr lvl="1"/>
            <a:r>
              <a:rPr lang="en-US" dirty="0" smtClean="0"/>
              <a:t>Breaks as needed</a:t>
            </a:r>
          </a:p>
          <a:p>
            <a:pPr lvl="1"/>
            <a:r>
              <a:rPr lang="en-US" dirty="0" smtClean="0"/>
              <a:t>Lunch at ______</a:t>
            </a:r>
          </a:p>
          <a:p>
            <a:pPr marL="457200" lvl="1" indent="0">
              <a:buNone/>
            </a:pPr>
            <a:endParaRPr lang="en-US" dirty="0"/>
          </a:p>
        </p:txBody>
      </p:sp>
      <p:sp>
        <p:nvSpPr>
          <p:cNvPr id="4" name="TextBox 3"/>
          <p:cNvSpPr txBox="1"/>
          <p:nvPr/>
        </p:nvSpPr>
        <p:spPr>
          <a:xfrm>
            <a:off x="6381372" y="5650244"/>
            <a:ext cx="2447050" cy="923330"/>
          </a:xfrm>
          <a:prstGeom prst="rect">
            <a:avLst/>
          </a:prstGeom>
          <a:solidFill>
            <a:schemeClr val="tx2">
              <a:lumMod val="20000"/>
              <a:lumOff val="80000"/>
            </a:schemeClr>
          </a:solidFill>
        </p:spPr>
        <p:txBody>
          <a:bodyPr wrap="square" rtlCol="0">
            <a:spAutoFit/>
          </a:bodyPr>
          <a:lstStyle/>
          <a:p>
            <a:r>
              <a:rPr lang="en-US" dirty="0" smtClean="0"/>
              <a:t>Don</a:t>
            </a:r>
            <a:r>
              <a:rPr lang="fr-FR" dirty="0" smtClean="0"/>
              <a:t>’</a:t>
            </a:r>
            <a:r>
              <a:rPr lang="en-US" dirty="0" smtClean="0"/>
              <a:t>t forget: Your work today can be evidence for Domains 1 &amp; 4!</a:t>
            </a:r>
            <a:endParaRPr lang="en-US" dirty="0"/>
          </a:p>
        </p:txBody>
      </p:sp>
    </p:spTree>
    <p:extLst>
      <p:ext uri="{BB962C8B-B14F-4D97-AF65-F5344CB8AC3E}">
        <p14:creationId xmlns:p14="http://schemas.microsoft.com/office/powerpoint/2010/main" val="3560140067"/>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reen shot 2014-10-28 at 5.59.37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7349" y="1184254"/>
            <a:ext cx="6482825" cy="4584361"/>
          </a:xfrm>
          <a:prstGeom prst="rect">
            <a:avLst/>
          </a:prstGeom>
        </p:spPr>
      </p:pic>
      <p:sp>
        <p:nvSpPr>
          <p:cNvPr id="4" name="Right Brace 3"/>
          <p:cNvSpPr/>
          <p:nvPr/>
        </p:nvSpPr>
        <p:spPr>
          <a:xfrm>
            <a:off x="7347793" y="4018701"/>
            <a:ext cx="442254" cy="1786089"/>
          </a:xfrm>
          <a:prstGeom prst="rightBrace">
            <a:avLst/>
          </a:prstGeom>
          <a:noFill/>
          <a:ln w="25400" cap="flat">
            <a:solidFill>
              <a:srgbClr val="5A5F5E"/>
            </a:solidFill>
            <a:prstDash val="solid"/>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64291" tIns="32145" rIns="64291" bIns="32145" numCol="1" spcCol="26788" rtlCol="0" anchor="t">
            <a:noAutofit/>
          </a:bodyPr>
          <a:lstStyle/>
          <a:p>
            <a:pPr defTabSz="642915" latinLnBrk="1" hangingPunct="0"/>
            <a:endParaRPr lang="en-US" sz="1300">
              <a:solidFill>
                <a:srgbClr val="000000"/>
              </a:solidFill>
            </a:endParaRPr>
          </a:p>
        </p:txBody>
      </p:sp>
      <p:sp>
        <p:nvSpPr>
          <p:cNvPr id="6" name="TextBox 5"/>
          <p:cNvSpPr txBox="1"/>
          <p:nvPr/>
        </p:nvSpPr>
        <p:spPr>
          <a:xfrm>
            <a:off x="7091096" y="1961439"/>
            <a:ext cx="1950697" cy="461665"/>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35717" tIns="35717" rIns="35717" bIns="35717" numCol="1" spcCol="26788" rtlCol="0" anchor="ctr">
            <a:spAutoFit/>
          </a:bodyPr>
          <a:lstStyle/>
          <a:p>
            <a:pPr algn="ctr" defTabSz="410751" latinLnBrk="1" hangingPunct="0"/>
            <a:r>
              <a:rPr lang="en-US" dirty="0"/>
              <a:t>M</a:t>
            </a:r>
            <a:r>
              <a:rPr lang="en-US" sz="2500" dirty="0">
                <a:solidFill>
                  <a:srgbClr val="535353"/>
                </a:solidFill>
                <a:sym typeface="Gill Sans Light"/>
              </a:rPr>
              <a:t>odels</a:t>
            </a:r>
          </a:p>
        </p:txBody>
      </p:sp>
      <p:sp>
        <p:nvSpPr>
          <p:cNvPr id="7" name="Left Arrow 6"/>
          <p:cNvSpPr/>
          <p:nvPr/>
        </p:nvSpPr>
        <p:spPr>
          <a:xfrm rot="19826928">
            <a:off x="7091143" y="2340724"/>
            <a:ext cx="1397809" cy="907519"/>
          </a:xfrm>
          <a:prstGeom prst="leftArrow">
            <a:avLst/>
          </a:prstGeom>
          <a:solidFill>
            <a:srgbClr val="808785"/>
          </a:solid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35717" tIns="35717" rIns="35717" bIns="35717" numCol="1" spcCol="26788" rtlCol="0" anchor="ctr">
            <a:spAutoFit/>
          </a:bodyPr>
          <a:lstStyle/>
          <a:p>
            <a:pPr algn="ctr" defTabSz="410751" latinLnBrk="1" hangingPunct="0"/>
            <a:endParaRPr lang="en-US" sz="2500">
              <a:solidFill>
                <a:srgbClr val="FFFFFF"/>
              </a:solidFill>
              <a:sym typeface="Gill Sans Light"/>
            </a:endParaRPr>
          </a:p>
        </p:txBody>
      </p:sp>
      <p:sp>
        <p:nvSpPr>
          <p:cNvPr id="8" name="TextBox 7"/>
          <p:cNvSpPr txBox="1"/>
          <p:nvPr/>
        </p:nvSpPr>
        <p:spPr>
          <a:xfrm>
            <a:off x="7470048" y="4358163"/>
            <a:ext cx="1950697" cy="1010850"/>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35717" tIns="35717" rIns="35717" bIns="35717" numCol="1" spcCol="26788" rtlCol="0" anchor="ctr">
            <a:spAutoFit/>
          </a:bodyPr>
          <a:lstStyle/>
          <a:p>
            <a:pPr algn="ctr" defTabSz="410751" latinLnBrk="1" hangingPunct="0"/>
            <a:r>
              <a:rPr lang="en-US" dirty="0" smtClean="0"/>
              <a:t>Concrete</a:t>
            </a:r>
          </a:p>
          <a:p>
            <a:pPr algn="ctr" defTabSz="410751" latinLnBrk="1" hangingPunct="0"/>
            <a:r>
              <a:rPr lang="en-US" sz="2500" dirty="0">
                <a:solidFill>
                  <a:srgbClr val="535353"/>
                </a:solidFill>
                <a:sym typeface="Gill Sans Light"/>
              </a:rPr>
              <a:t>Pictorial</a:t>
            </a:r>
          </a:p>
          <a:p>
            <a:pPr algn="ctr" defTabSz="410751" latinLnBrk="1" hangingPunct="0"/>
            <a:r>
              <a:rPr lang="en-US" dirty="0" smtClean="0"/>
              <a:t>Abstract</a:t>
            </a:r>
            <a:endParaRPr lang="en-US" sz="2500" dirty="0">
              <a:solidFill>
                <a:srgbClr val="535353"/>
              </a:solidFill>
              <a:sym typeface="Gill Sans Light"/>
            </a:endParaRPr>
          </a:p>
        </p:txBody>
      </p:sp>
      <p:sp>
        <p:nvSpPr>
          <p:cNvPr id="9" name="Rectangle 8"/>
          <p:cNvSpPr/>
          <p:nvPr/>
        </p:nvSpPr>
        <p:spPr>
          <a:xfrm>
            <a:off x="1417223" y="4566835"/>
            <a:ext cx="3746905" cy="456852"/>
          </a:xfrm>
          <a:prstGeom prst="rect">
            <a:avLst/>
          </a:prstGeom>
          <a:solidFill>
            <a:srgbClr val="FFFF00">
              <a:alpha val="18000"/>
            </a:srgbClr>
          </a:solid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35717" tIns="35717" rIns="35717" bIns="35717" numCol="1" spcCol="26788" rtlCol="0" anchor="ctr">
            <a:spAutoFit/>
          </a:bodyPr>
          <a:lstStyle/>
          <a:p>
            <a:pPr algn="ctr" defTabSz="410751" latinLnBrk="1" hangingPunct="0"/>
            <a:endParaRPr lang="en-US" sz="2500">
              <a:solidFill>
                <a:srgbClr val="FFFFFF"/>
              </a:solidFill>
              <a:sym typeface="Gill Sans Light"/>
            </a:endParaRPr>
          </a:p>
        </p:txBody>
      </p:sp>
      <p:sp>
        <p:nvSpPr>
          <p:cNvPr id="10" name="Left Brace 9"/>
          <p:cNvSpPr/>
          <p:nvPr/>
        </p:nvSpPr>
        <p:spPr>
          <a:xfrm>
            <a:off x="1117349" y="2717962"/>
            <a:ext cx="299874" cy="3086828"/>
          </a:xfrm>
          <a:prstGeom prst="leftBrace">
            <a:avLst/>
          </a:prstGeom>
          <a:noFill/>
          <a:ln w="25400" cap="flat">
            <a:solidFill>
              <a:srgbClr val="5A5F5E"/>
            </a:solidFill>
            <a:prstDash val="solid"/>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64291" tIns="32145" rIns="64291" bIns="32145" numCol="1" spcCol="26788" rtlCol="0" anchor="t">
            <a:noAutofit/>
          </a:bodyPr>
          <a:lstStyle/>
          <a:p>
            <a:pPr defTabSz="642915" latinLnBrk="1" hangingPunct="0"/>
            <a:endParaRPr lang="en-US" sz="1300">
              <a:solidFill>
                <a:srgbClr val="000000"/>
              </a:solidFill>
            </a:endParaRPr>
          </a:p>
        </p:txBody>
      </p:sp>
      <p:sp>
        <p:nvSpPr>
          <p:cNvPr id="11" name="TextBox 10"/>
          <p:cNvSpPr txBox="1"/>
          <p:nvPr/>
        </p:nvSpPr>
        <p:spPr>
          <a:xfrm rot="16200000">
            <a:off x="-1300739" y="4038275"/>
            <a:ext cx="4174013" cy="349131"/>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35717" tIns="35717" rIns="35717" bIns="35717" numCol="1" spcCol="26788" rtlCol="0" anchor="ctr">
            <a:spAutoFit/>
          </a:bodyPr>
          <a:lstStyle/>
          <a:p>
            <a:pPr algn="ctr" defTabSz="410751" latinLnBrk="1" hangingPunct="0"/>
            <a:r>
              <a:rPr lang="en-US" dirty="0" smtClean="0"/>
              <a:t> vignette = example</a:t>
            </a:r>
            <a:endParaRPr lang="en-US" sz="2500" dirty="0">
              <a:solidFill>
                <a:srgbClr val="535353"/>
              </a:solidFill>
              <a:sym typeface="Gill Sans Light"/>
            </a:endParaRPr>
          </a:p>
        </p:txBody>
      </p:sp>
      <p:sp>
        <p:nvSpPr>
          <p:cNvPr id="12" name="TextBox 11"/>
          <p:cNvSpPr txBox="1"/>
          <p:nvPr/>
        </p:nvSpPr>
        <p:spPr>
          <a:xfrm>
            <a:off x="1417223" y="6096540"/>
            <a:ext cx="4174013" cy="349131"/>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35717" tIns="35717" rIns="35717" bIns="35717" numCol="1" spcCol="26788" rtlCol="0" anchor="ctr">
            <a:spAutoFit/>
          </a:bodyPr>
          <a:lstStyle/>
          <a:p>
            <a:pPr algn="ctr" defTabSz="410751" latinLnBrk="1" hangingPunct="0"/>
            <a:r>
              <a:rPr lang="en-US" dirty="0" smtClean="0"/>
              <a:t>Add/modify questions, activities</a:t>
            </a:r>
            <a:endParaRPr lang="en-US" sz="2500" dirty="0">
              <a:solidFill>
                <a:srgbClr val="535353"/>
              </a:solidFill>
              <a:sym typeface="Gill Sans Light"/>
            </a:endParaRPr>
          </a:p>
        </p:txBody>
      </p:sp>
      <p:sp>
        <p:nvSpPr>
          <p:cNvPr id="13" name="Title 12"/>
          <p:cNvSpPr>
            <a:spLocks noGrp="1"/>
          </p:cNvSpPr>
          <p:nvPr>
            <p:ph type="title"/>
          </p:nvPr>
        </p:nvSpPr>
        <p:spPr>
          <a:xfrm>
            <a:off x="250031" y="178594"/>
            <a:ext cx="8643938" cy="1219215"/>
          </a:xfrm>
        </p:spPr>
        <p:txBody>
          <a:bodyPr/>
          <a:lstStyle/>
          <a:p>
            <a:r>
              <a:rPr lang="en-US" dirty="0" smtClean="0"/>
              <a:t>Concept development</a:t>
            </a:r>
            <a:endParaRPr lang="en-US" dirty="0"/>
          </a:p>
        </p:txBody>
      </p:sp>
    </p:spTree>
    <p:extLst>
      <p:ext uri="{BB962C8B-B14F-4D97-AF65-F5344CB8AC3E}">
        <p14:creationId xmlns:p14="http://schemas.microsoft.com/office/powerpoint/2010/main" val="3876377667"/>
      </p:ext>
    </p:extLst>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P spid="7" grpId="0" animBg="1"/>
      <p:bldP spid="8" grpId="0"/>
      <p:bldP spid="9" grpId="0" animBg="1"/>
      <p:bldP spid="10" grpId="0" animBg="1"/>
      <p:bldP spid="11" grpId="0"/>
      <p:bldP spid="1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Problem set</a:t>
            </a:r>
            <a:endParaRPr lang="en-US" dirty="0"/>
          </a:p>
        </p:txBody>
      </p:sp>
      <p:pic>
        <p:nvPicPr>
          <p:cNvPr id="3" name="Picture 2" descr="Screen shot 2014-10-28 at 5.57.00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3862" y="2290854"/>
            <a:ext cx="5469734" cy="2329701"/>
          </a:xfrm>
          <a:prstGeom prst="rect">
            <a:avLst/>
          </a:prstGeom>
        </p:spPr>
      </p:pic>
      <p:sp>
        <p:nvSpPr>
          <p:cNvPr id="4" name="TextBox 3"/>
          <p:cNvSpPr txBox="1"/>
          <p:nvPr/>
        </p:nvSpPr>
        <p:spPr>
          <a:xfrm>
            <a:off x="6234249" y="2349526"/>
            <a:ext cx="2659720" cy="733851"/>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35717" tIns="35717" rIns="35717" bIns="35717" numCol="1" spcCol="26788" rtlCol="0" anchor="ctr">
            <a:spAutoFit/>
          </a:bodyPr>
          <a:lstStyle/>
          <a:p>
            <a:pPr algn="ctr" defTabSz="410751" latinLnBrk="1" hangingPunct="0"/>
            <a:r>
              <a:rPr lang="en-US" sz="2500" dirty="0">
                <a:solidFill>
                  <a:srgbClr val="535353"/>
                </a:solidFill>
                <a:sym typeface="Gill Sans Light"/>
              </a:rPr>
              <a:t>Less complex</a:t>
            </a:r>
          </a:p>
          <a:p>
            <a:pPr algn="ctr" defTabSz="410751" latinLnBrk="1" hangingPunct="0"/>
            <a:r>
              <a:rPr lang="en-US" dirty="0" smtClean="0"/>
              <a:t>More complex</a:t>
            </a:r>
            <a:endParaRPr lang="en-US" sz="2500" dirty="0">
              <a:solidFill>
                <a:srgbClr val="535353"/>
              </a:solidFill>
              <a:sym typeface="Gill Sans Light"/>
            </a:endParaRPr>
          </a:p>
        </p:txBody>
      </p:sp>
      <p:sp>
        <p:nvSpPr>
          <p:cNvPr id="5" name="TextBox 4"/>
          <p:cNvSpPr txBox="1"/>
          <p:nvPr/>
        </p:nvSpPr>
        <p:spPr>
          <a:xfrm>
            <a:off x="6234249" y="3581015"/>
            <a:ext cx="2659720" cy="1630254"/>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35717" tIns="35717" rIns="35717" bIns="35717" numCol="1" spcCol="26788" rtlCol="0" anchor="ctr">
            <a:spAutoFit/>
          </a:bodyPr>
          <a:lstStyle/>
          <a:p>
            <a:pPr algn="ctr" defTabSz="410751" latinLnBrk="1" hangingPunct="0"/>
            <a:r>
              <a:rPr lang="en-US" sz="2500" dirty="0">
                <a:solidFill>
                  <a:srgbClr val="535353"/>
                </a:solidFill>
                <a:sym typeface="Gill Sans Light"/>
              </a:rPr>
              <a:t>More items than </a:t>
            </a:r>
          </a:p>
          <a:p>
            <a:pPr algn="ctr" defTabSz="410751" latinLnBrk="1" hangingPunct="0"/>
            <a:r>
              <a:rPr lang="en-US" sz="2500" dirty="0">
                <a:solidFill>
                  <a:srgbClr val="535353"/>
                </a:solidFill>
                <a:sym typeface="Gill Sans Light"/>
              </a:rPr>
              <a:t>students may be </a:t>
            </a:r>
          </a:p>
          <a:p>
            <a:pPr algn="ctr" defTabSz="410751" latinLnBrk="1" hangingPunct="0"/>
            <a:r>
              <a:rPr lang="en-US" sz="2500" dirty="0">
                <a:solidFill>
                  <a:srgbClr val="535353"/>
                </a:solidFill>
                <a:sym typeface="Gill Sans Light"/>
              </a:rPr>
              <a:t>able to complete in 10 minutes</a:t>
            </a:r>
          </a:p>
        </p:txBody>
      </p:sp>
      <p:sp>
        <p:nvSpPr>
          <p:cNvPr id="6" name="Rectangle 5"/>
          <p:cNvSpPr/>
          <p:nvPr/>
        </p:nvSpPr>
        <p:spPr>
          <a:xfrm>
            <a:off x="553862" y="3571432"/>
            <a:ext cx="5469734" cy="456852"/>
          </a:xfrm>
          <a:prstGeom prst="rect">
            <a:avLst/>
          </a:prstGeom>
          <a:solidFill>
            <a:srgbClr val="FFFF00">
              <a:alpha val="28000"/>
            </a:srgbClr>
          </a:solid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35717" tIns="35717" rIns="35717" bIns="35717" numCol="1" spcCol="26788" rtlCol="0" anchor="ctr">
            <a:spAutoFit/>
          </a:bodyPr>
          <a:lstStyle/>
          <a:p>
            <a:pPr algn="ctr" defTabSz="410751" latinLnBrk="1" hangingPunct="0"/>
            <a:endParaRPr lang="en-US" sz="2500">
              <a:solidFill>
                <a:srgbClr val="FFFFFF"/>
              </a:solidFill>
              <a:sym typeface="Gill Sans Light"/>
            </a:endParaRPr>
          </a:p>
        </p:txBody>
      </p:sp>
      <p:sp>
        <p:nvSpPr>
          <p:cNvPr id="7" name="TextBox 6"/>
          <p:cNvSpPr txBox="1"/>
          <p:nvPr/>
        </p:nvSpPr>
        <p:spPr>
          <a:xfrm>
            <a:off x="718318" y="5316246"/>
            <a:ext cx="5305278" cy="62612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35717" tIns="35717" rIns="35717" bIns="35717" numCol="1" spcCol="26788" rtlCol="0" anchor="ctr">
            <a:spAutoFit/>
          </a:bodyPr>
          <a:lstStyle/>
          <a:p>
            <a:pPr algn="ctr" defTabSz="410751" latinLnBrk="1" hangingPunct="0"/>
            <a:r>
              <a:rPr lang="en-US" dirty="0" smtClean="0"/>
              <a:t>Select most important items for students to complete – align with Exit Ticket</a:t>
            </a:r>
            <a:endParaRPr lang="en-US" sz="2500" dirty="0">
              <a:solidFill>
                <a:srgbClr val="535353"/>
              </a:solidFill>
              <a:sym typeface="Gill Sans Light"/>
            </a:endParaRPr>
          </a:p>
        </p:txBody>
      </p:sp>
    </p:spTree>
    <p:extLst>
      <p:ext uri="{BB962C8B-B14F-4D97-AF65-F5344CB8AC3E}">
        <p14:creationId xmlns:p14="http://schemas.microsoft.com/office/powerpoint/2010/main" val="2929201786"/>
      </p:ext>
    </p:extLst>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P spid="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debrief</a:t>
            </a:r>
            <a:endParaRPr lang="en-US" dirty="0"/>
          </a:p>
        </p:txBody>
      </p:sp>
      <p:pic>
        <p:nvPicPr>
          <p:cNvPr id="3" name="Picture 2" descr="Screen shot 2014-10-28 at 6.01.10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0031" y="562570"/>
            <a:ext cx="2866430" cy="5723930"/>
          </a:xfrm>
          <a:prstGeom prst="rect">
            <a:avLst/>
          </a:prstGeom>
        </p:spPr>
      </p:pic>
      <p:sp>
        <p:nvSpPr>
          <p:cNvPr id="4" name="TextBox 3"/>
          <p:cNvSpPr txBox="1"/>
          <p:nvPr/>
        </p:nvSpPr>
        <p:spPr>
          <a:xfrm>
            <a:off x="3370957" y="2999924"/>
            <a:ext cx="5305278" cy="2226568"/>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35717" tIns="35717" rIns="35717" bIns="35717" numCol="1" spcCol="26788" rtlCol="0" anchor="ctr">
            <a:spAutoFit/>
          </a:bodyPr>
          <a:lstStyle/>
          <a:p>
            <a:pPr algn="ctr" defTabSz="410751" latinLnBrk="1" hangingPunct="0"/>
            <a:r>
              <a:rPr lang="en-US" dirty="0" smtClean="0"/>
              <a:t>Questions listed are examples</a:t>
            </a:r>
          </a:p>
          <a:p>
            <a:pPr algn="ctr" defTabSz="410751" latinLnBrk="1" hangingPunct="0"/>
            <a:endParaRPr lang="en-US" dirty="0" smtClean="0"/>
          </a:p>
          <a:p>
            <a:pPr algn="ctr" defTabSz="410751" latinLnBrk="1" hangingPunct="0"/>
            <a:r>
              <a:rPr lang="en-US" dirty="0" smtClean="0"/>
              <a:t>Select most important questions</a:t>
            </a:r>
          </a:p>
          <a:p>
            <a:pPr algn="ctr" defTabSz="410751" latinLnBrk="1" hangingPunct="0"/>
            <a:r>
              <a:rPr lang="en-US" dirty="0" smtClean="0"/>
              <a:t> to discuss</a:t>
            </a:r>
          </a:p>
          <a:p>
            <a:pPr algn="ctr" defTabSz="410751" latinLnBrk="1" hangingPunct="0"/>
            <a:endParaRPr lang="en-US" dirty="0" smtClean="0"/>
          </a:p>
          <a:p>
            <a:pPr algn="ctr" defTabSz="410751" latinLnBrk="1" hangingPunct="0"/>
            <a:r>
              <a:rPr lang="en-US" sz="2500" dirty="0">
                <a:solidFill>
                  <a:srgbClr val="535353"/>
                </a:solidFill>
                <a:sym typeface="Gill Sans Light"/>
              </a:rPr>
              <a:t>Write questions as needed to solidify </a:t>
            </a:r>
          </a:p>
          <a:p>
            <a:pPr algn="ctr" defTabSz="410751" latinLnBrk="1" hangingPunct="0"/>
            <a:r>
              <a:rPr lang="en-US" sz="2500" dirty="0">
                <a:solidFill>
                  <a:srgbClr val="535353"/>
                </a:solidFill>
                <a:sym typeface="Gill Sans Light"/>
              </a:rPr>
              <a:t>student understanding of the big idea</a:t>
            </a:r>
          </a:p>
        </p:txBody>
      </p:sp>
      <p:sp>
        <p:nvSpPr>
          <p:cNvPr id="5" name="Right Brace 4"/>
          <p:cNvSpPr/>
          <p:nvPr/>
        </p:nvSpPr>
        <p:spPr>
          <a:xfrm>
            <a:off x="3060333" y="2597303"/>
            <a:ext cx="375948" cy="3572714"/>
          </a:xfrm>
          <a:prstGeom prst="rightBrace">
            <a:avLst/>
          </a:prstGeom>
          <a:noFill/>
          <a:ln w="25400" cap="flat">
            <a:solidFill>
              <a:srgbClr val="5A5F5E"/>
            </a:solidFill>
            <a:prstDash val="solid"/>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64291" tIns="32145" rIns="64291" bIns="32145" numCol="1" spcCol="26788" rtlCol="0" anchor="t">
            <a:noAutofit/>
          </a:bodyPr>
          <a:lstStyle/>
          <a:p>
            <a:pPr defTabSz="642915" latinLnBrk="1" hangingPunct="0"/>
            <a:endParaRPr lang="en-US" sz="1300">
              <a:solidFill>
                <a:srgbClr val="000000"/>
              </a:solidFill>
            </a:endParaRPr>
          </a:p>
        </p:txBody>
      </p:sp>
    </p:spTree>
    <p:extLst>
      <p:ext uri="{BB962C8B-B14F-4D97-AF65-F5344CB8AC3E}">
        <p14:creationId xmlns:p14="http://schemas.microsoft.com/office/powerpoint/2010/main" val="995411955"/>
      </p:ext>
    </p:extLst>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grpId="1"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Exit ticket adjustments</a:t>
            </a:r>
            <a:endParaRPr lang="en-US" dirty="0"/>
          </a:p>
        </p:txBody>
      </p:sp>
      <p:sp>
        <p:nvSpPr>
          <p:cNvPr id="4" name="Text Placeholder 3"/>
          <p:cNvSpPr>
            <a:spLocks noGrp="1"/>
          </p:cNvSpPr>
          <p:nvPr>
            <p:ph type="body" idx="1"/>
          </p:nvPr>
        </p:nvSpPr>
        <p:spPr/>
        <p:txBody>
          <a:bodyPr/>
          <a:lstStyle/>
          <a:p>
            <a:r>
              <a:rPr lang="en-US" dirty="0" smtClean="0"/>
              <a:t>Select a Key Exit Ticket from the module you are working with.</a:t>
            </a:r>
          </a:p>
          <a:p>
            <a:pPr lvl="1"/>
            <a:r>
              <a:rPr lang="en-US" dirty="0" smtClean="0"/>
              <a:t>How might you adjust instruction if a </a:t>
            </a:r>
            <a:r>
              <a:rPr lang="en-US" u="sng" dirty="0" smtClean="0"/>
              <a:t>large part of the class </a:t>
            </a:r>
            <a:r>
              <a:rPr lang="en-US" dirty="0" smtClean="0"/>
              <a:t>did not perform well?</a:t>
            </a:r>
          </a:p>
          <a:p>
            <a:pPr lvl="1"/>
            <a:r>
              <a:rPr lang="en-US" dirty="0" smtClean="0"/>
              <a:t>How might you adjust instruction if a </a:t>
            </a:r>
            <a:r>
              <a:rPr lang="en-US" u="sng" dirty="0" smtClean="0"/>
              <a:t>small number</a:t>
            </a:r>
            <a:r>
              <a:rPr lang="en-US" dirty="0" smtClean="0"/>
              <a:t> of students did not perform well?</a:t>
            </a:r>
            <a:endParaRPr lang="en-US" dirty="0"/>
          </a:p>
        </p:txBody>
      </p:sp>
    </p:spTree>
    <p:extLst>
      <p:ext uri="{BB962C8B-B14F-4D97-AF65-F5344CB8AC3E}">
        <p14:creationId xmlns:p14="http://schemas.microsoft.com/office/powerpoint/2010/main" val="1892580510"/>
      </p:ext>
    </p:extLst>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greatminds.net</a:t>
            </a:r>
            <a:endParaRPr lang="en-US" dirty="0"/>
          </a:p>
        </p:txBody>
      </p:sp>
      <p:pic>
        <p:nvPicPr>
          <p:cNvPr id="4" name="Picture 3" descr="Screen shot 2015-06-11 at 2.05.46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9636" y="1417638"/>
            <a:ext cx="6257636" cy="4348089"/>
          </a:xfrm>
          <a:prstGeom prst="rect">
            <a:avLst/>
          </a:prstGeom>
        </p:spPr>
      </p:pic>
      <p:sp>
        <p:nvSpPr>
          <p:cNvPr id="5" name="Right Arrow 4"/>
          <p:cNvSpPr/>
          <p:nvPr/>
        </p:nvSpPr>
        <p:spPr>
          <a:xfrm rot="20539026">
            <a:off x="4364182" y="1570817"/>
            <a:ext cx="1708727" cy="591271"/>
          </a:xfrm>
          <a:prstGeom prst="rightArrow">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6" name="Picture 5" descr="Screen shot 2015-06-11 at 2.06.22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28618" y="1851014"/>
            <a:ext cx="7158182" cy="4399594"/>
          </a:xfrm>
          <a:prstGeom prst="rect">
            <a:avLst/>
          </a:prstGeom>
        </p:spPr>
      </p:pic>
      <p:sp>
        <p:nvSpPr>
          <p:cNvPr id="7" name="Right Arrow 6"/>
          <p:cNvSpPr/>
          <p:nvPr/>
        </p:nvSpPr>
        <p:spPr>
          <a:xfrm rot="9244657">
            <a:off x="2882892" y="4675087"/>
            <a:ext cx="1708727" cy="591271"/>
          </a:xfrm>
          <a:prstGeom prst="rightArrow">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ight Arrow 7"/>
          <p:cNvSpPr/>
          <p:nvPr/>
        </p:nvSpPr>
        <p:spPr>
          <a:xfrm rot="20539026">
            <a:off x="4915111" y="2653175"/>
            <a:ext cx="1708727" cy="591271"/>
          </a:xfrm>
          <a:prstGeom prst="rightArrow">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563014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e</a:t>
            </a:r>
            <a:r>
              <a:rPr lang="en-US" dirty="0" err="1" smtClean="0"/>
              <a:t>ngageny.org</a:t>
            </a:r>
            <a:endParaRPr lang="en-US" dirty="0"/>
          </a:p>
        </p:txBody>
      </p:sp>
      <p:pic>
        <p:nvPicPr>
          <p:cNvPr id="3" name="Picture 2" descr="Screen shot 2015-06-15 at 10.18.17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0331" y="1946565"/>
            <a:ext cx="8386469" cy="1955800"/>
          </a:xfrm>
          <a:prstGeom prst="rect">
            <a:avLst/>
          </a:prstGeom>
        </p:spPr>
      </p:pic>
      <p:sp>
        <p:nvSpPr>
          <p:cNvPr id="8" name="Right Arrow 7"/>
          <p:cNvSpPr/>
          <p:nvPr/>
        </p:nvSpPr>
        <p:spPr>
          <a:xfrm rot="9130286">
            <a:off x="1708725" y="1782287"/>
            <a:ext cx="1708727" cy="591271"/>
          </a:xfrm>
          <a:prstGeom prst="rightArrow">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ight Arrow 8"/>
          <p:cNvSpPr/>
          <p:nvPr/>
        </p:nvSpPr>
        <p:spPr>
          <a:xfrm rot="9056225">
            <a:off x="5587999" y="1887802"/>
            <a:ext cx="1708727" cy="591271"/>
          </a:xfrm>
          <a:prstGeom prst="rightArrow">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1896845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What’s Next?</a:t>
            </a:r>
            <a:endParaRPr lang="en-US" dirty="0"/>
          </a:p>
        </p:txBody>
      </p:sp>
      <p:sp>
        <p:nvSpPr>
          <p:cNvPr id="3" name="Content Placeholder 2"/>
          <p:cNvSpPr>
            <a:spLocks noGrp="1"/>
          </p:cNvSpPr>
          <p:nvPr>
            <p:ph idx="1"/>
          </p:nvPr>
        </p:nvSpPr>
        <p:spPr/>
        <p:txBody>
          <a:bodyPr/>
          <a:lstStyle/>
          <a:p>
            <a:r>
              <a:rPr lang="en-US" dirty="0" smtClean="0"/>
              <a:t>Split into grade level teams to plan</a:t>
            </a:r>
          </a:p>
          <a:p>
            <a:r>
              <a:rPr lang="en-US" dirty="0" smtClean="0"/>
              <a:t>Cross-Grade Level Teams?</a:t>
            </a:r>
          </a:p>
          <a:p>
            <a:r>
              <a:rPr lang="en-US" dirty="0" smtClean="0"/>
              <a:t>Find a classroom space</a:t>
            </a:r>
          </a:p>
          <a:p>
            <a:r>
              <a:rPr lang="en-US" dirty="0" smtClean="0"/>
              <a:t>We’re here to help!</a:t>
            </a:r>
            <a:endParaRPr lang="en-US" dirty="0"/>
          </a:p>
        </p:txBody>
      </p:sp>
    </p:spTree>
    <p:extLst>
      <p:ext uri="{BB962C8B-B14F-4D97-AF65-F5344CB8AC3E}">
        <p14:creationId xmlns:p14="http://schemas.microsoft.com/office/powerpoint/2010/main" val="4266019689"/>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Our Successes</a:t>
            </a:r>
            <a:endParaRPr lang="en-US" dirty="0"/>
          </a:p>
        </p:txBody>
      </p:sp>
      <p:sp>
        <p:nvSpPr>
          <p:cNvPr id="3" name="Content Placeholder 2"/>
          <p:cNvSpPr>
            <a:spLocks noGrp="1"/>
          </p:cNvSpPr>
          <p:nvPr>
            <p:ph idx="1"/>
          </p:nvPr>
        </p:nvSpPr>
        <p:spPr/>
        <p:txBody>
          <a:bodyPr>
            <a:normAutofit/>
          </a:bodyPr>
          <a:lstStyle/>
          <a:p>
            <a:r>
              <a:rPr lang="en-US" dirty="0" smtClean="0"/>
              <a:t>Give One to Get One Protocol</a:t>
            </a:r>
          </a:p>
          <a:p>
            <a:r>
              <a:rPr lang="en-US" dirty="0" smtClean="0"/>
              <a:t>On a sticky note, complete this sentence: </a:t>
            </a:r>
          </a:p>
          <a:p>
            <a:pPr lvl="1"/>
            <a:r>
              <a:rPr lang="en-US" dirty="0" smtClean="0"/>
              <a:t>One success I’ve experienced with </a:t>
            </a:r>
            <a:r>
              <a:rPr lang="en-US" dirty="0" err="1" smtClean="0"/>
              <a:t>EngageNY</a:t>
            </a:r>
            <a:r>
              <a:rPr lang="en-US" dirty="0" smtClean="0"/>
              <a:t>/Eureka Math is …</a:t>
            </a:r>
          </a:p>
          <a:p>
            <a:pPr lvl="1"/>
            <a:r>
              <a:rPr lang="en-US" dirty="0" smtClean="0"/>
              <a:t>Label the sticky note with your school name (in case someone wants to learn from you).</a:t>
            </a:r>
          </a:p>
        </p:txBody>
      </p:sp>
      <p:pic>
        <p:nvPicPr>
          <p:cNvPr id="5" name="Picture 4" descr="Screen shot 2015-06-09 at 9.37.33 AM.png"/>
          <p:cNvPicPr>
            <a:picLocks noChangeAspect="1"/>
          </p:cNvPicPr>
          <p:nvPr/>
        </p:nvPicPr>
        <p:blipFill rotWithShape="1">
          <a:blip r:embed="rId3">
            <a:extLst>
              <a:ext uri="{28A0092B-C50C-407E-A947-70E740481C1C}">
                <a14:useLocalDpi xmlns:a14="http://schemas.microsoft.com/office/drawing/2010/main" val="0"/>
              </a:ext>
            </a:extLst>
          </a:blip>
          <a:srcRect l="9279" t="7161" r="7754" b="9876"/>
          <a:stretch/>
        </p:blipFill>
        <p:spPr>
          <a:xfrm rot="1100049">
            <a:off x="6629063" y="4901000"/>
            <a:ext cx="1593566" cy="1541255"/>
          </a:xfrm>
          <a:prstGeom prst="rect">
            <a:avLst/>
          </a:prstGeom>
        </p:spPr>
      </p:pic>
    </p:spTree>
    <p:extLst>
      <p:ext uri="{BB962C8B-B14F-4D97-AF65-F5344CB8AC3E}">
        <p14:creationId xmlns:p14="http://schemas.microsoft.com/office/powerpoint/2010/main" val="119413931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Our Successes</a:t>
            </a:r>
            <a:endParaRPr lang="en-US" dirty="0"/>
          </a:p>
        </p:txBody>
      </p:sp>
      <p:sp>
        <p:nvSpPr>
          <p:cNvPr id="3" name="Content Placeholder 2"/>
          <p:cNvSpPr>
            <a:spLocks noGrp="1"/>
          </p:cNvSpPr>
          <p:nvPr>
            <p:ph idx="1"/>
          </p:nvPr>
        </p:nvSpPr>
        <p:spPr/>
        <p:txBody>
          <a:bodyPr>
            <a:normAutofit/>
          </a:bodyPr>
          <a:lstStyle/>
          <a:p>
            <a:r>
              <a:rPr lang="en-US" dirty="0" smtClean="0"/>
              <a:t>At the signal, stand up, find a person from a different table, and share your success. </a:t>
            </a:r>
          </a:p>
          <a:p>
            <a:r>
              <a:rPr lang="en-US" dirty="0" smtClean="0"/>
              <a:t>After you have shared, exchange sticky notes. </a:t>
            </a:r>
          </a:p>
          <a:p>
            <a:r>
              <a:rPr lang="en-US" dirty="0" smtClean="0"/>
              <a:t>Repeat twice.</a:t>
            </a:r>
          </a:p>
          <a:p>
            <a:r>
              <a:rPr lang="en-US" dirty="0" smtClean="0"/>
              <a:t>Bring the new sticky note back to your table, and share that success with your small group.</a:t>
            </a:r>
            <a:endParaRPr lang="en-US" dirty="0"/>
          </a:p>
        </p:txBody>
      </p:sp>
    </p:spTree>
    <p:extLst>
      <p:ext uri="{BB962C8B-B14F-4D97-AF65-F5344CB8AC3E}">
        <p14:creationId xmlns:p14="http://schemas.microsoft.com/office/powerpoint/2010/main" val="1029535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Our Successes</a:t>
            </a:r>
            <a:endParaRPr lang="en-US" dirty="0"/>
          </a:p>
        </p:txBody>
      </p:sp>
      <p:sp>
        <p:nvSpPr>
          <p:cNvPr id="3" name="Content Placeholder 2"/>
          <p:cNvSpPr>
            <a:spLocks noGrp="1"/>
          </p:cNvSpPr>
          <p:nvPr>
            <p:ph idx="1"/>
          </p:nvPr>
        </p:nvSpPr>
        <p:spPr/>
        <p:txBody>
          <a:bodyPr/>
          <a:lstStyle/>
          <a:p>
            <a:r>
              <a:rPr lang="en-US" dirty="0" smtClean="0"/>
              <a:t>Add the sticky note to the poster for the appropriate grade level.</a:t>
            </a:r>
          </a:p>
          <a:p>
            <a:r>
              <a:rPr lang="en-US" dirty="0" smtClean="0"/>
              <a:t>When you have time today, take a break and read the successes teachers at your grade level have experienced. </a:t>
            </a:r>
          </a:p>
          <a:p>
            <a:r>
              <a:rPr lang="en-US" dirty="0" smtClean="0"/>
              <a:t>Feel free to find that school and learn how those teachers set up their classrooms in order to create that success.</a:t>
            </a:r>
            <a:endParaRPr lang="en-US" dirty="0"/>
          </a:p>
        </p:txBody>
      </p:sp>
    </p:spTree>
    <p:extLst>
      <p:ext uri="{BB962C8B-B14F-4D97-AF65-F5344CB8AC3E}">
        <p14:creationId xmlns:p14="http://schemas.microsoft.com/office/powerpoint/2010/main" val="396609426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Our Successes</a:t>
            </a:r>
            <a:endParaRPr lang="en-US" dirty="0"/>
          </a:p>
        </p:txBody>
      </p:sp>
      <p:sp>
        <p:nvSpPr>
          <p:cNvPr id="3" name="Content Placeholder 2"/>
          <p:cNvSpPr>
            <a:spLocks noGrp="1"/>
          </p:cNvSpPr>
          <p:nvPr>
            <p:ph idx="1"/>
          </p:nvPr>
        </p:nvSpPr>
        <p:spPr/>
        <p:txBody>
          <a:bodyPr/>
          <a:lstStyle/>
          <a:p>
            <a:r>
              <a:rPr lang="en-US" dirty="0" smtClean="0"/>
              <a:t>As you work today, keep in mind how you can grow the success from last year to make 2015-2016 even better.</a:t>
            </a:r>
            <a:endParaRPr lang="en-US" dirty="0"/>
          </a:p>
        </p:txBody>
      </p:sp>
      <p:pic>
        <p:nvPicPr>
          <p:cNvPr id="4" name="Picture 3" descr="Screen shot 2015-05-12 at 3.58.25 PM.png"/>
          <p:cNvPicPr>
            <a:picLocks noChangeAspect="1"/>
          </p:cNvPicPr>
          <p:nvPr/>
        </p:nvPicPr>
        <p:blipFill rotWithShape="1">
          <a:blip r:embed="rId3">
            <a:extLst>
              <a:ext uri="{28A0092B-C50C-407E-A947-70E740481C1C}">
                <a14:useLocalDpi xmlns:a14="http://schemas.microsoft.com/office/drawing/2010/main" val="0"/>
              </a:ext>
            </a:extLst>
          </a:blip>
          <a:srcRect l="7984" t="8308" r="6617" b="146"/>
          <a:stretch/>
        </p:blipFill>
        <p:spPr>
          <a:xfrm>
            <a:off x="5389984" y="2934927"/>
            <a:ext cx="3097692" cy="3571544"/>
          </a:xfrm>
          <a:prstGeom prst="rect">
            <a:avLst/>
          </a:prstGeom>
        </p:spPr>
      </p:pic>
    </p:spTree>
    <p:extLst>
      <p:ext uri="{BB962C8B-B14F-4D97-AF65-F5344CB8AC3E}">
        <p14:creationId xmlns:p14="http://schemas.microsoft.com/office/powerpoint/2010/main" val="1292682111"/>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Our Challenges</a:t>
            </a:r>
            <a:endParaRPr lang="en-US" dirty="0"/>
          </a:p>
        </p:txBody>
      </p:sp>
      <p:sp>
        <p:nvSpPr>
          <p:cNvPr id="3" name="Content Placeholder 2"/>
          <p:cNvSpPr>
            <a:spLocks noGrp="1"/>
          </p:cNvSpPr>
          <p:nvPr>
            <p:ph idx="1"/>
          </p:nvPr>
        </p:nvSpPr>
        <p:spPr/>
        <p:txBody>
          <a:bodyPr/>
          <a:lstStyle/>
          <a:p>
            <a:r>
              <a:rPr lang="en-US" dirty="0" smtClean="0"/>
              <a:t>What are the challenges you faced last year that have led you to be here today? </a:t>
            </a:r>
          </a:p>
          <a:p>
            <a:pPr lvl="1"/>
            <a:r>
              <a:rPr lang="en-US" dirty="0" smtClean="0"/>
              <a:t>What specific challenges will you plan to overcome today?</a:t>
            </a:r>
          </a:p>
          <a:p>
            <a:pPr lvl="1"/>
            <a:endParaRPr lang="en-US" dirty="0"/>
          </a:p>
          <a:p>
            <a:pPr lvl="1"/>
            <a:r>
              <a:rPr lang="en-US" dirty="0" smtClean="0"/>
              <a:t>I want to find a better way to …</a:t>
            </a:r>
          </a:p>
          <a:p>
            <a:pPr lvl="1"/>
            <a:r>
              <a:rPr lang="en-US" dirty="0" smtClean="0"/>
              <a:t>I will plan ____ so that _____</a:t>
            </a:r>
          </a:p>
          <a:p>
            <a:pPr lvl="1"/>
            <a:r>
              <a:rPr lang="en-US" dirty="0" smtClean="0"/>
              <a:t>My team and I can ____ to make _____ better</a:t>
            </a:r>
            <a:endParaRPr lang="en-US" dirty="0"/>
          </a:p>
        </p:txBody>
      </p:sp>
    </p:spTree>
    <p:extLst>
      <p:ext uri="{BB962C8B-B14F-4D97-AF65-F5344CB8AC3E}">
        <p14:creationId xmlns:p14="http://schemas.microsoft.com/office/powerpoint/2010/main" val="4279017527"/>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Our Response to Challenges</a:t>
            </a:r>
            <a:endParaRPr lang="en-US" dirty="0"/>
          </a:p>
        </p:txBody>
      </p:sp>
      <p:sp>
        <p:nvSpPr>
          <p:cNvPr id="3" name="Content Placeholder 2"/>
          <p:cNvSpPr>
            <a:spLocks noGrp="1"/>
          </p:cNvSpPr>
          <p:nvPr>
            <p:ph idx="1"/>
          </p:nvPr>
        </p:nvSpPr>
        <p:spPr/>
        <p:txBody>
          <a:bodyPr/>
          <a:lstStyle/>
          <a:p>
            <a:r>
              <a:rPr lang="en-US" dirty="0" smtClean="0"/>
              <a:t>Working together, we can use the assessments and our knowledge of the math standards to plan lessons and modules to prepare our students</a:t>
            </a:r>
            <a:r>
              <a:rPr lang="en-US" dirty="0"/>
              <a:t> </a:t>
            </a:r>
            <a:r>
              <a:rPr lang="en-US" dirty="0" smtClean="0"/>
              <a:t>for success.</a:t>
            </a:r>
            <a:endParaRPr lang="en-US" dirty="0"/>
          </a:p>
        </p:txBody>
      </p:sp>
      <p:pic>
        <p:nvPicPr>
          <p:cNvPr id="4" name="Picture 3" descr="Screen shot 2015-05-12 at 3.25.00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6300" y="3732772"/>
            <a:ext cx="4851400" cy="3035300"/>
          </a:xfrm>
          <a:prstGeom prst="rect">
            <a:avLst/>
          </a:prstGeom>
        </p:spPr>
      </p:pic>
    </p:spTree>
    <p:extLst>
      <p:ext uri="{BB962C8B-B14F-4D97-AF65-F5344CB8AC3E}">
        <p14:creationId xmlns:p14="http://schemas.microsoft.com/office/powerpoint/2010/main" val="2225848481"/>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1611</TotalTime>
  <Words>2684</Words>
  <Application>Microsoft Macintosh PowerPoint</Application>
  <PresentationFormat>On-screen Show (4:3)</PresentationFormat>
  <Paragraphs>278</Paragraphs>
  <Slides>36</Slides>
  <Notes>36</Notes>
  <HiddenSlides>0</HiddenSlides>
  <MMClips>0</MMClips>
  <ScaleCrop>false</ScaleCrop>
  <HeadingPairs>
    <vt:vector size="4" baseType="variant">
      <vt:variant>
        <vt:lpstr>Theme</vt:lpstr>
      </vt:variant>
      <vt:variant>
        <vt:i4>1</vt:i4>
      </vt:variant>
      <vt:variant>
        <vt:lpstr>Slide Titles</vt:lpstr>
      </vt:variant>
      <vt:variant>
        <vt:i4>36</vt:i4>
      </vt:variant>
    </vt:vector>
  </HeadingPairs>
  <TitlesOfParts>
    <vt:vector size="37" baseType="lpstr">
      <vt:lpstr>Office Theme</vt:lpstr>
      <vt:lpstr>Facilitated Module Planning</vt:lpstr>
      <vt:lpstr>Welcome!</vt:lpstr>
      <vt:lpstr>Welcome!</vt:lpstr>
      <vt:lpstr>Our Successes</vt:lpstr>
      <vt:lpstr>Our Successes</vt:lpstr>
      <vt:lpstr>Our Successes</vt:lpstr>
      <vt:lpstr>Our Successes</vt:lpstr>
      <vt:lpstr>Our Challenges</vt:lpstr>
      <vt:lpstr>Our Response to Challenges</vt:lpstr>
      <vt:lpstr>Goals &amp; Success Criteria</vt:lpstr>
      <vt:lpstr>Goals &amp; Success Criteria</vt:lpstr>
      <vt:lpstr>Cycle of Teaching and Learning</vt:lpstr>
      <vt:lpstr>PowerPoint Presentation</vt:lpstr>
      <vt:lpstr>Module Plan</vt:lpstr>
      <vt:lpstr>Kindergarten Module Plan</vt:lpstr>
      <vt:lpstr>Module Plan</vt:lpstr>
      <vt:lpstr>Step One: Examine Standards</vt:lpstr>
      <vt:lpstr>Step one: Examine Standards</vt:lpstr>
      <vt:lpstr>Step Two: Analyze Assessments</vt:lpstr>
      <vt:lpstr>Step Two: Analyze Assessments</vt:lpstr>
      <vt:lpstr>Step two: Analyze Assessment</vt:lpstr>
      <vt:lpstr>Step Two: Analyze Assessments</vt:lpstr>
      <vt:lpstr>Step Three: Build Lessons for Assessment Success</vt:lpstr>
      <vt:lpstr>Step three: build lessons for assessment success</vt:lpstr>
      <vt:lpstr>Step three: build lessons for assessment success</vt:lpstr>
      <vt:lpstr>Step three: build lessons for assessment success</vt:lpstr>
      <vt:lpstr>Step Four: Teach Lessons </vt:lpstr>
      <vt:lpstr>Topic overview</vt:lpstr>
      <vt:lpstr>Fluency</vt:lpstr>
      <vt:lpstr>Concept development</vt:lpstr>
      <vt:lpstr>Problem set</vt:lpstr>
      <vt:lpstr>debrief</vt:lpstr>
      <vt:lpstr>Exit ticket adjustments</vt:lpstr>
      <vt:lpstr>greatminds.net</vt:lpstr>
      <vt:lpstr>engageny.org</vt:lpstr>
      <vt:lpstr>What’s Next?</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Facilitated Module Planning</dc:title>
  <dc:creator>bethel</dc:creator>
  <cp:lastModifiedBy>bethel</cp:lastModifiedBy>
  <cp:revision>51</cp:revision>
  <dcterms:created xsi:type="dcterms:W3CDTF">2015-05-08T22:21:54Z</dcterms:created>
  <dcterms:modified xsi:type="dcterms:W3CDTF">2015-08-10T18:34:45Z</dcterms:modified>
</cp:coreProperties>
</file>